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147375818" r:id="rId5"/>
    <p:sldId id="2147375819" r:id="rId6"/>
    <p:sldId id="2147475732" r:id="rId7"/>
    <p:sldId id="2147475742" r:id="rId8"/>
    <p:sldId id="2147475753" r:id="rId9"/>
    <p:sldId id="2147475746" r:id="rId10"/>
    <p:sldId id="2147475754" r:id="rId11"/>
    <p:sldId id="2147475743" r:id="rId12"/>
    <p:sldId id="2147475750" r:id="rId13"/>
    <p:sldId id="2147475751" r:id="rId14"/>
    <p:sldId id="2147475748" r:id="rId15"/>
    <p:sldId id="2147475736" r:id="rId16"/>
    <p:sldId id="2147475755" r:id="rId17"/>
    <p:sldId id="2147475756" r:id="rId18"/>
    <p:sldId id="2147475737" r:id="rId19"/>
    <p:sldId id="2147475740" r:id="rId20"/>
    <p:sldId id="2147375881" r:id="rId21"/>
    <p:sldId id="2147375827" r:id="rId22"/>
    <p:sldId id="2147375817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5F8841-D7D9-298B-E081-1DC7F3144A45}" name="Alex Peirce" initials="AP" userId="S::akpeirce@wisc.edu::ee92ef30-51b1-43dc-8064-bbd228d234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45C"/>
    <a:srgbClr val="0479A8"/>
    <a:srgbClr val="C50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88120" autoAdjust="0"/>
  </p:normalViewPr>
  <p:slideViewPr>
    <p:cSldViewPr snapToGrid="0" snapToObjects="1">
      <p:cViewPr varScale="1">
        <p:scale>
          <a:sx n="97" d="100"/>
          <a:sy n="97" d="100"/>
        </p:scale>
        <p:origin x="12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3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63D4F-8F53-4A1D-BC66-2B690BF78E32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0B30738-4F64-425F-97BA-9FF1B080F60F}">
      <dgm:prSet/>
      <dgm:spPr/>
      <dgm:t>
        <a:bodyPr/>
        <a:lstStyle/>
        <a:p>
          <a:r>
            <a:rPr lang="en-US" b="1" i="0"/>
            <a:t>Non-Salary Cost Transfer</a:t>
          </a:r>
          <a:r>
            <a:rPr lang="en-US" b="0" i="0"/>
            <a:t>: This journal source is used when processing non-salary cost transfers when an accounting adjustment cannot be used.</a:t>
          </a:r>
          <a:endParaRPr lang="en-US"/>
        </a:p>
      </dgm:t>
    </dgm:pt>
    <dgm:pt modelId="{B5560489-ACBB-4594-AAD6-545FE5D3A299}" type="parTrans" cxnId="{082D0033-0A29-47A9-AF48-7132A2197F9C}">
      <dgm:prSet/>
      <dgm:spPr/>
      <dgm:t>
        <a:bodyPr/>
        <a:lstStyle/>
        <a:p>
          <a:endParaRPr lang="en-US"/>
        </a:p>
      </dgm:t>
    </dgm:pt>
    <dgm:pt modelId="{A0301444-1597-4D0C-8FAB-AE7C94FBA3B0}" type="sibTrans" cxnId="{082D0033-0A29-47A9-AF48-7132A2197F9C}">
      <dgm:prSet/>
      <dgm:spPr/>
      <dgm:t>
        <a:bodyPr/>
        <a:lstStyle/>
        <a:p>
          <a:endParaRPr lang="en-US"/>
        </a:p>
      </dgm:t>
    </dgm:pt>
    <dgm:pt modelId="{23F8B589-CF54-42CA-8736-5F02B9125500}">
      <dgm:prSet/>
      <dgm:spPr/>
      <dgm:t>
        <a:bodyPr/>
        <a:lstStyle/>
        <a:p>
          <a:r>
            <a:rPr lang="en-US" b="0" i="0"/>
            <a:t>Always use spend category and expense ledger account</a:t>
          </a:r>
          <a:endParaRPr lang="en-US"/>
        </a:p>
      </dgm:t>
    </dgm:pt>
    <dgm:pt modelId="{8B866B52-02A6-41D1-B4F2-84907165269D}" type="parTrans" cxnId="{6F46FD98-B235-42A4-BA05-40165DADB23E}">
      <dgm:prSet/>
      <dgm:spPr/>
      <dgm:t>
        <a:bodyPr/>
        <a:lstStyle/>
        <a:p>
          <a:endParaRPr lang="en-US"/>
        </a:p>
      </dgm:t>
    </dgm:pt>
    <dgm:pt modelId="{8A289F1E-31F5-4BF7-A91B-7BFC592D29CE}" type="sibTrans" cxnId="{6F46FD98-B235-42A4-BA05-40165DADB23E}">
      <dgm:prSet/>
      <dgm:spPr/>
      <dgm:t>
        <a:bodyPr/>
        <a:lstStyle/>
        <a:p>
          <a:endParaRPr lang="en-US"/>
        </a:p>
      </dgm:t>
    </dgm:pt>
    <dgm:pt modelId="{DF53C09D-3C33-4E31-AAF1-DDCDBDBB0EBC}">
      <dgm:prSet/>
      <dgm:spPr/>
      <dgm:t>
        <a:bodyPr/>
        <a:lstStyle/>
        <a:p>
          <a:r>
            <a:rPr lang="en-US" b="1" i="0"/>
            <a:t>Manual Journal</a:t>
          </a:r>
          <a:r>
            <a:rPr lang="en-US" b="0" i="0"/>
            <a:t>: This journal source is the standard to use when creating a manual journal and it is not a non-salary cost transfer or a revenue transfer on Ledger Account 9000.</a:t>
          </a:r>
          <a:endParaRPr lang="en-US"/>
        </a:p>
      </dgm:t>
    </dgm:pt>
    <dgm:pt modelId="{1B373EEA-0004-4895-A2CB-857FADD7EAD0}" type="parTrans" cxnId="{2B7AC365-998D-425A-AB16-137F3AE05ABB}">
      <dgm:prSet/>
      <dgm:spPr/>
      <dgm:t>
        <a:bodyPr/>
        <a:lstStyle/>
        <a:p>
          <a:endParaRPr lang="en-US"/>
        </a:p>
      </dgm:t>
    </dgm:pt>
    <dgm:pt modelId="{B4B0D406-4B7C-4BCA-B4B4-B4FDA5B8B51B}" type="sibTrans" cxnId="{2B7AC365-998D-425A-AB16-137F3AE05ABB}">
      <dgm:prSet/>
      <dgm:spPr/>
      <dgm:t>
        <a:bodyPr/>
        <a:lstStyle/>
        <a:p>
          <a:endParaRPr lang="en-US"/>
        </a:p>
      </dgm:t>
    </dgm:pt>
    <dgm:pt modelId="{E8808037-92D7-4763-BF42-7410752545F7}">
      <dgm:prSet/>
      <dgm:spPr/>
      <dgm:t>
        <a:bodyPr/>
        <a:lstStyle/>
        <a:p>
          <a:r>
            <a:rPr lang="en-US" b="0" i="0"/>
            <a:t>Use spend category if moving expense</a:t>
          </a:r>
          <a:endParaRPr lang="en-US"/>
        </a:p>
      </dgm:t>
    </dgm:pt>
    <dgm:pt modelId="{E0EA44CC-7274-4691-B4F5-A72B1CE2E390}" type="parTrans" cxnId="{AA3A09F4-9715-48C8-8FB5-AA6A5DBDA08F}">
      <dgm:prSet/>
      <dgm:spPr/>
      <dgm:t>
        <a:bodyPr/>
        <a:lstStyle/>
        <a:p>
          <a:endParaRPr lang="en-US"/>
        </a:p>
      </dgm:t>
    </dgm:pt>
    <dgm:pt modelId="{370912C6-D1EB-42B2-90B2-5B05242226A6}" type="sibTrans" cxnId="{AA3A09F4-9715-48C8-8FB5-AA6A5DBDA08F}">
      <dgm:prSet/>
      <dgm:spPr/>
      <dgm:t>
        <a:bodyPr/>
        <a:lstStyle/>
        <a:p>
          <a:endParaRPr lang="en-US"/>
        </a:p>
      </dgm:t>
    </dgm:pt>
    <dgm:pt modelId="{7B0B711F-EB8E-4DF2-A370-A2A02ED4BB46}">
      <dgm:prSet/>
      <dgm:spPr/>
      <dgm:t>
        <a:bodyPr/>
        <a:lstStyle/>
        <a:p>
          <a:r>
            <a:rPr lang="en-US" b="0" i="0"/>
            <a:t>Use revenue category if moving revenue</a:t>
          </a:r>
          <a:endParaRPr lang="en-US"/>
        </a:p>
      </dgm:t>
    </dgm:pt>
    <dgm:pt modelId="{B0C156D4-1E9D-4516-B8EC-ACB8C9D1ED69}" type="parTrans" cxnId="{B125F059-FE39-49C5-BCDA-EAD798294FEE}">
      <dgm:prSet/>
      <dgm:spPr/>
      <dgm:t>
        <a:bodyPr/>
        <a:lstStyle/>
        <a:p>
          <a:endParaRPr lang="en-US"/>
        </a:p>
      </dgm:t>
    </dgm:pt>
    <dgm:pt modelId="{39B72856-F83F-4971-9993-6921B1CE75AE}" type="sibTrans" cxnId="{B125F059-FE39-49C5-BCDA-EAD798294FEE}">
      <dgm:prSet/>
      <dgm:spPr/>
      <dgm:t>
        <a:bodyPr/>
        <a:lstStyle/>
        <a:p>
          <a:endParaRPr lang="en-US"/>
        </a:p>
      </dgm:t>
    </dgm:pt>
    <dgm:pt modelId="{3A98D67E-0D55-4558-B53E-F46DA5B25A18}">
      <dgm:prSet/>
      <dgm:spPr/>
      <dgm:t>
        <a:bodyPr/>
        <a:lstStyle/>
        <a:p>
          <a:r>
            <a:rPr lang="en-US" b="1" i="0"/>
            <a:t>Manual Journal – Transfer Only</a:t>
          </a:r>
          <a:r>
            <a:rPr lang="en-US" b="0" i="0"/>
            <a:t>: This journal source is used for operational revenue transfers where Ledger Account 9000 is used on both lines of the entry.</a:t>
          </a:r>
          <a:endParaRPr lang="en-US"/>
        </a:p>
      </dgm:t>
    </dgm:pt>
    <dgm:pt modelId="{93FE7185-8865-4543-88B4-9C581F4A4C21}" type="parTrans" cxnId="{F7715BDF-9AB6-4374-B2A7-EB9B5AE78E4F}">
      <dgm:prSet/>
      <dgm:spPr/>
      <dgm:t>
        <a:bodyPr/>
        <a:lstStyle/>
        <a:p>
          <a:endParaRPr lang="en-US"/>
        </a:p>
      </dgm:t>
    </dgm:pt>
    <dgm:pt modelId="{9155E716-A3FA-4AA3-A123-5ABDEF9A51FC}" type="sibTrans" cxnId="{F7715BDF-9AB6-4374-B2A7-EB9B5AE78E4F}">
      <dgm:prSet/>
      <dgm:spPr/>
      <dgm:t>
        <a:bodyPr/>
        <a:lstStyle/>
        <a:p>
          <a:endParaRPr lang="en-US"/>
        </a:p>
      </dgm:t>
    </dgm:pt>
    <dgm:pt modelId="{29814A50-2350-4F69-B360-87E37DA6764F}">
      <dgm:prSet/>
      <dgm:spPr/>
      <dgm:t>
        <a:bodyPr/>
        <a:lstStyle/>
        <a:p>
          <a:r>
            <a:rPr lang="en-US" b="0" i="0"/>
            <a:t>Cannot be used on Grant Worktags</a:t>
          </a:r>
          <a:endParaRPr lang="en-US"/>
        </a:p>
      </dgm:t>
    </dgm:pt>
    <dgm:pt modelId="{792A31F7-2096-4961-8BA6-8510448EC163}" type="parTrans" cxnId="{9C0F8C95-6354-4DF9-B3FB-8AEBBDEC9837}">
      <dgm:prSet/>
      <dgm:spPr/>
      <dgm:t>
        <a:bodyPr/>
        <a:lstStyle/>
        <a:p>
          <a:endParaRPr lang="en-US"/>
        </a:p>
      </dgm:t>
    </dgm:pt>
    <dgm:pt modelId="{3755DC7A-4AD5-476F-80F4-D0F1B9A8A2E1}" type="sibTrans" cxnId="{9C0F8C95-6354-4DF9-B3FB-8AEBBDEC9837}">
      <dgm:prSet/>
      <dgm:spPr/>
      <dgm:t>
        <a:bodyPr/>
        <a:lstStyle/>
        <a:p>
          <a:endParaRPr lang="en-US"/>
        </a:p>
      </dgm:t>
    </dgm:pt>
    <dgm:pt modelId="{C878676B-FDF7-402C-92DA-E507F915DFB9}">
      <dgm:prSet/>
      <dgm:spPr/>
      <dgm:t>
        <a:bodyPr/>
        <a:lstStyle/>
        <a:p>
          <a:r>
            <a:rPr lang="en-US" b="0" i="0"/>
            <a:t>Always use account 9000 with revenue category</a:t>
          </a:r>
          <a:endParaRPr lang="en-US"/>
        </a:p>
      </dgm:t>
    </dgm:pt>
    <dgm:pt modelId="{2E3EA369-CD67-495A-BE76-F189F34B91A2}" type="parTrans" cxnId="{6A1178F5-A7DB-4FB2-91B3-3F6965DD0B40}">
      <dgm:prSet/>
      <dgm:spPr/>
      <dgm:t>
        <a:bodyPr/>
        <a:lstStyle/>
        <a:p>
          <a:endParaRPr lang="en-US"/>
        </a:p>
      </dgm:t>
    </dgm:pt>
    <dgm:pt modelId="{70DD0830-CD35-49E0-AC72-00A6E44D7C57}" type="sibTrans" cxnId="{6A1178F5-A7DB-4FB2-91B3-3F6965DD0B40}">
      <dgm:prSet/>
      <dgm:spPr/>
      <dgm:t>
        <a:bodyPr/>
        <a:lstStyle/>
        <a:p>
          <a:endParaRPr lang="en-US"/>
        </a:p>
      </dgm:t>
    </dgm:pt>
    <dgm:pt modelId="{66B7D99B-1CE4-4E9F-BBAF-F53287EBB523}">
      <dgm:prSet/>
      <dgm:spPr/>
      <dgm:t>
        <a:bodyPr/>
        <a:lstStyle/>
        <a:p>
          <a:r>
            <a:rPr lang="en-US" b="1" i="0"/>
            <a:t>Manual Journal – Internal Chargeback</a:t>
          </a:r>
          <a:r>
            <a:rPr lang="en-US" b="0" i="0"/>
            <a:t>: This journal source is only to be used to correct pre-workday internal billings on account 6750 or adjust large billings done in Workday via EIB (FPM or DoIT billing)</a:t>
          </a:r>
          <a:endParaRPr lang="en-US"/>
        </a:p>
      </dgm:t>
    </dgm:pt>
    <dgm:pt modelId="{FB31BB4D-A198-499F-90C7-BFD6C781EEAA}" type="parTrans" cxnId="{3B77F8DB-5019-485B-803D-D5C8FB85C7E5}">
      <dgm:prSet/>
      <dgm:spPr/>
      <dgm:t>
        <a:bodyPr/>
        <a:lstStyle/>
        <a:p>
          <a:endParaRPr lang="en-US"/>
        </a:p>
      </dgm:t>
    </dgm:pt>
    <dgm:pt modelId="{8D3F0FDC-B1DB-400A-B15B-E61EBE79064F}" type="sibTrans" cxnId="{3B77F8DB-5019-485B-803D-D5C8FB85C7E5}">
      <dgm:prSet/>
      <dgm:spPr/>
      <dgm:t>
        <a:bodyPr/>
        <a:lstStyle/>
        <a:p>
          <a:endParaRPr lang="en-US"/>
        </a:p>
      </dgm:t>
    </dgm:pt>
    <dgm:pt modelId="{9AB778F9-6569-4A69-866D-9A62A111F1A9}">
      <dgm:prSet/>
      <dgm:spPr/>
      <dgm:t>
        <a:bodyPr/>
        <a:lstStyle/>
        <a:p>
          <a:r>
            <a:rPr lang="en-US" b="0" i="0"/>
            <a:t>Always use 6750 ledger account with spend category</a:t>
          </a:r>
          <a:endParaRPr lang="en-US"/>
        </a:p>
      </dgm:t>
    </dgm:pt>
    <dgm:pt modelId="{9889598C-C49C-4EC5-8B86-458869095E9B}" type="parTrans" cxnId="{78C3AE9F-4925-4657-BAD1-09FE95C90F0A}">
      <dgm:prSet/>
      <dgm:spPr/>
      <dgm:t>
        <a:bodyPr/>
        <a:lstStyle/>
        <a:p>
          <a:endParaRPr lang="en-US"/>
        </a:p>
      </dgm:t>
    </dgm:pt>
    <dgm:pt modelId="{E062801F-0AEE-4EDA-9074-B6172B298E74}" type="sibTrans" cxnId="{78C3AE9F-4925-4657-BAD1-09FE95C90F0A}">
      <dgm:prSet/>
      <dgm:spPr/>
      <dgm:t>
        <a:bodyPr/>
        <a:lstStyle/>
        <a:p>
          <a:endParaRPr lang="en-US"/>
        </a:p>
      </dgm:t>
    </dgm:pt>
    <dgm:pt modelId="{BF613BAE-AC42-468B-93B9-3E9FAB382186}" type="pres">
      <dgm:prSet presAssocID="{5DC63D4F-8F53-4A1D-BC66-2B690BF78E32}" presName="Name0" presStyleCnt="0">
        <dgm:presLayoutVars>
          <dgm:dir/>
          <dgm:animLvl val="lvl"/>
          <dgm:resizeHandles val="exact"/>
        </dgm:presLayoutVars>
      </dgm:prSet>
      <dgm:spPr/>
    </dgm:pt>
    <dgm:pt modelId="{4BFEADC1-7E15-4F5A-A417-5FB73797A546}" type="pres">
      <dgm:prSet presAssocID="{10B30738-4F64-425F-97BA-9FF1B080F60F}" presName="linNode" presStyleCnt="0"/>
      <dgm:spPr/>
    </dgm:pt>
    <dgm:pt modelId="{658F1DF1-DDE4-4F97-A17A-0693D0AF1934}" type="pres">
      <dgm:prSet presAssocID="{10B30738-4F64-425F-97BA-9FF1B080F60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81829AC-1068-4ED6-8847-BE0FA838B25D}" type="pres">
      <dgm:prSet presAssocID="{10B30738-4F64-425F-97BA-9FF1B080F60F}" presName="descendantText" presStyleLbl="alignAccFollowNode1" presStyleIdx="0" presStyleCnt="4">
        <dgm:presLayoutVars>
          <dgm:bulletEnabled val="1"/>
        </dgm:presLayoutVars>
      </dgm:prSet>
      <dgm:spPr/>
    </dgm:pt>
    <dgm:pt modelId="{670CB66B-EF4C-4F78-B26F-177AFE0CB7CD}" type="pres">
      <dgm:prSet presAssocID="{A0301444-1597-4D0C-8FAB-AE7C94FBA3B0}" presName="sp" presStyleCnt="0"/>
      <dgm:spPr/>
    </dgm:pt>
    <dgm:pt modelId="{391412A1-A135-4831-9571-1519736358E2}" type="pres">
      <dgm:prSet presAssocID="{DF53C09D-3C33-4E31-AAF1-DDCDBDBB0EBC}" presName="linNode" presStyleCnt="0"/>
      <dgm:spPr/>
    </dgm:pt>
    <dgm:pt modelId="{54156DE7-565A-4B38-889E-AB1FF5857C1D}" type="pres">
      <dgm:prSet presAssocID="{DF53C09D-3C33-4E31-AAF1-DDCDBDBB0EB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591599B-B67B-4BA8-914F-F3D05C45070D}" type="pres">
      <dgm:prSet presAssocID="{DF53C09D-3C33-4E31-AAF1-DDCDBDBB0EBC}" presName="descendantText" presStyleLbl="alignAccFollowNode1" presStyleIdx="1" presStyleCnt="4">
        <dgm:presLayoutVars>
          <dgm:bulletEnabled val="1"/>
        </dgm:presLayoutVars>
      </dgm:prSet>
      <dgm:spPr/>
    </dgm:pt>
    <dgm:pt modelId="{D6E1A6AC-A179-4751-9F16-7BE763EE828E}" type="pres">
      <dgm:prSet presAssocID="{B4B0D406-4B7C-4BCA-B4B4-B4FDA5B8B51B}" presName="sp" presStyleCnt="0"/>
      <dgm:spPr/>
    </dgm:pt>
    <dgm:pt modelId="{C4C5B2C3-2FF4-4D20-B371-418CB79B2CD3}" type="pres">
      <dgm:prSet presAssocID="{3A98D67E-0D55-4558-B53E-F46DA5B25A18}" presName="linNode" presStyleCnt="0"/>
      <dgm:spPr/>
    </dgm:pt>
    <dgm:pt modelId="{11965035-7057-494E-9114-D1F6AE59EA88}" type="pres">
      <dgm:prSet presAssocID="{3A98D67E-0D55-4558-B53E-F46DA5B25A1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E705F4B-C555-4779-A3FB-C03E5C838EC0}" type="pres">
      <dgm:prSet presAssocID="{3A98D67E-0D55-4558-B53E-F46DA5B25A18}" presName="descendantText" presStyleLbl="alignAccFollowNode1" presStyleIdx="2" presStyleCnt="4">
        <dgm:presLayoutVars>
          <dgm:bulletEnabled val="1"/>
        </dgm:presLayoutVars>
      </dgm:prSet>
      <dgm:spPr/>
    </dgm:pt>
    <dgm:pt modelId="{7DB19298-0A1C-4372-B581-09A046EFFDED}" type="pres">
      <dgm:prSet presAssocID="{9155E716-A3FA-4AA3-A123-5ABDEF9A51FC}" presName="sp" presStyleCnt="0"/>
      <dgm:spPr/>
    </dgm:pt>
    <dgm:pt modelId="{58846177-B53C-4FD3-AD48-27C5C18E990F}" type="pres">
      <dgm:prSet presAssocID="{66B7D99B-1CE4-4E9F-BBAF-F53287EBB523}" presName="linNode" presStyleCnt="0"/>
      <dgm:spPr/>
    </dgm:pt>
    <dgm:pt modelId="{58D4B5D4-46C5-4358-A072-D5814FE99EFA}" type="pres">
      <dgm:prSet presAssocID="{66B7D99B-1CE4-4E9F-BBAF-F53287EBB52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53E0B23-3546-40A5-BD27-F283FF76D081}" type="pres">
      <dgm:prSet presAssocID="{66B7D99B-1CE4-4E9F-BBAF-F53287EBB523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82D0033-0A29-47A9-AF48-7132A2197F9C}" srcId="{5DC63D4F-8F53-4A1D-BC66-2B690BF78E32}" destId="{10B30738-4F64-425F-97BA-9FF1B080F60F}" srcOrd="0" destOrd="0" parTransId="{B5560489-ACBB-4594-AAD6-545FE5D3A299}" sibTransId="{A0301444-1597-4D0C-8FAB-AE7C94FBA3B0}"/>
    <dgm:cxn modelId="{C67E8D61-4467-4199-A94D-47856A6DF57A}" type="presOf" srcId="{3A98D67E-0D55-4558-B53E-F46DA5B25A18}" destId="{11965035-7057-494E-9114-D1F6AE59EA88}" srcOrd="0" destOrd="0" presId="urn:microsoft.com/office/officeart/2005/8/layout/vList5"/>
    <dgm:cxn modelId="{2B7AC365-998D-425A-AB16-137F3AE05ABB}" srcId="{5DC63D4F-8F53-4A1D-BC66-2B690BF78E32}" destId="{DF53C09D-3C33-4E31-AAF1-DDCDBDBB0EBC}" srcOrd="1" destOrd="0" parTransId="{1B373EEA-0004-4895-A2CB-857FADD7EAD0}" sibTransId="{B4B0D406-4B7C-4BCA-B4B4-B4FDA5B8B51B}"/>
    <dgm:cxn modelId="{1C39864A-EAFD-43A1-8327-FCAA8A638122}" type="presOf" srcId="{C878676B-FDF7-402C-92DA-E507F915DFB9}" destId="{CE705F4B-C555-4779-A3FB-C03E5C838EC0}" srcOrd="0" destOrd="1" presId="urn:microsoft.com/office/officeart/2005/8/layout/vList5"/>
    <dgm:cxn modelId="{AD4CBE6F-8B9B-427D-B117-97599A20E433}" type="presOf" srcId="{7B0B711F-EB8E-4DF2-A370-A2A02ED4BB46}" destId="{F591599B-B67B-4BA8-914F-F3D05C45070D}" srcOrd="0" destOrd="1" presId="urn:microsoft.com/office/officeart/2005/8/layout/vList5"/>
    <dgm:cxn modelId="{B125F059-FE39-49C5-BCDA-EAD798294FEE}" srcId="{DF53C09D-3C33-4E31-AAF1-DDCDBDBB0EBC}" destId="{7B0B711F-EB8E-4DF2-A370-A2A02ED4BB46}" srcOrd="1" destOrd="0" parTransId="{B0C156D4-1E9D-4516-B8EC-ACB8C9D1ED69}" sibTransId="{39B72856-F83F-4971-9993-6921B1CE75AE}"/>
    <dgm:cxn modelId="{51D3BC7A-ECEC-4F03-93CB-FA8A10424C58}" type="presOf" srcId="{DF53C09D-3C33-4E31-AAF1-DDCDBDBB0EBC}" destId="{54156DE7-565A-4B38-889E-AB1FF5857C1D}" srcOrd="0" destOrd="0" presId="urn:microsoft.com/office/officeart/2005/8/layout/vList5"/>
    <dgm:cxn modelId="{BD5B627B-BEB6-4C67-8165-1BEA10B1594F}" type="presOf" srcId="{66B7D99B-1CE4-4E9F-BBAF-F53287EBB523}" destId="{58D4B5D4-46C5-4358-A072-D5814FE99EFA}" srcOrd="0" destOrd="0" presId="urn:microsoft.com/office/officeart/2005/8/layout/vList5"/>
    <dgm:cxn modelId="{9C0F8C95-6354-4DF9-B3FB-8AEBBDEC9837}" srcId="{3A98D67E-0D55-4558-B53E-F46DA5B25A18}" destId="{29814A50-2350-4F69-B360-87E37DA6764F}" srcOrd="0" destOrd="0" parTransId="{792A31F7-2096-4961-8BA6-8510448EC163}" sibTransId="{3755DC7A-4AD5-476F-80F4-D0F1B9A8A2E1}"/>
    <dgm:cxn modelId="{6F46FD98-B235-42A4-BA05-40165DADB23E}" srcId="{10B30738-4F64-425F-97BA-9FF1B080F60F}" destId="{23F8B589-CF54-42CA-8736-5F02B9125500}" srcOrd="0" destOrd="0" parTransId="{8B866B52-02A6-41D1-B4F2-84907165269D}" sibTransId="{8A289F1E-31F5-4BF7-A91B-7BFC592D29CE}"/>
    <dgm:cxn modelId="{DDF67B9F-10C6-44E7-A65B-665F16DC4448}" type="presOf" srcId="{9AB778F9-6569-4A69-866D-9A62A111F1A9}" destId="{E53E0B23-3546-40A5-BD27-F283FF76D081}" srcOrd="0" destOrd="0" presId="urn:microsoft.com/office/officeart/2005/8/layout/vList5"/>
    <dgm:cxn modelId="{78C3AE9F-4925-4657-BAD1-09FE95C90F0A}" srcId="{66B7D99B-1CE4-4E9F-BBAF-F53287EBB523}" destId="{9AB778F9-6569-4A69-866D-9A62A111F1A9}" srcOrd="0" destOrd="0" parTransId="{9889598C-C49C-4EC5-8B86-458869095E9B}" sibTransId="{E062801F-0AEE-4EDA-9074-B6172B298E74}"/>
    <dgm:cxn modelId="{BBEEE6A0-3B22-421D-BC4D-0DD99E268497}" type="presOf" srcId="{E8808037-92D7-4763-BF42-7410752545F7}" destId="{F591599B-B67B-4BA8-914F-F3D05C45070D}" srcOrd="0" destOrd="0" presId="urn:microsoft.com/office/officeart/2005/8/layout/vList5"/>
    <dgm:cxn modelId="{D9B1ABA6-70C8-4AFF-96E1-A47403E1D570}" type="presOf" srcId="{5DC63D4F-8F53-4A1D-BC66-2B690BF78E32}" destId="{BF613BAE-AC42-468B-93B9-3E9FAB382186}" srcOrd="0" destOrd="0" presId="urn:microsoft.com/office/officeart/2005/8/layout/vList5"/>
    <dgm:cxn modelId="{243CF2A9-1E1E-48BB-B698-BA81886F147A}" type="presOf" srcId="{29814A50-2350-4F69-B360-87E37DA6764F}" destId="{CE705F4B-C555-4779-A3FB-C03E5C838EC0}" srcOrd="0" destOrd="0" presId="urn:microsoft.com/office/officeart/2005/8/layout/vList5"/>
    <dgm:cxn modelId="{3B77F8DB-5019-485B-803D-D5C8FB85C7E5}" srcId="{5DC63D4F-8F53-4A1D-BC66-2B690BF78E32}" destId="{66B7D99B-1CE4-4E9F-BBAF-F53287EBB523}" srcOrd="3" destOrd="0" parTransId="{FB31BB4D-A198-499F-90C7-BFD6C781EEAA}" sibTransId="{8D3F0FDC-B1DB-400A-B15B-E61EBE79064F}"/>
    <dgm:cxn modelId="{B39C10DF-577B-4A3D-8EE1-C6623465E775}" type="presOf" srcId="{10B30738-4F64-425F-97BA-9FF1B080F60F}" destId="{658F1DF1-DDE4-4F97-A17A-0693D0AF1934}" srcOrd="0" destOrd="0" presId="urn:microsoft.com/office/officeart/2005/8/layout/vList5"/>
    <dgm:cxn modelId="{F7715BDF-9AB6-4374-B2A7-EB9B5AE78E4F}" srcId="{5DC63D4F-8F53-4A1D-BC66-2B690BF78E32}" destId="{3A98D67E-0D55-4558-B53E-F46DA5B25A18}" srcOrd="2" destOrd="0" parTransId="{93FE7185-8865-4543-88B4-9C581F4A4C21}" sibTransId="{9155E716-A3FA-4AA3-A123-5ABDEF9A51FC}"/>
    <dgm:cxn modelId="{AA3A09F4-9715-48C8-8FB5-AA6A5DBDA08F}" srcId="{DF53C09D-3C33-4E31-AAF1-DDCDBDBB0EBC}" destId="{E8808037-92D7-4763-BF42-7410752545F7}" srcOrd="0" destOrd="0" parTransId="{E0EA44CC-7274-4691-B4F5-A72B1CE2E390}" sibTransId="{370912C6-D1EB-42B2-90B2-5B05242226A6}"/>
    <dgm:cxn modelId="{6A1178F5-A7DB-4FB2-91B3-3F6965DD0B40}" srcId="{3A98D67E-0D55-4558-B53E-F46DA5B25A18}" destId="{C878676B-FDF7-402C-92DA-E507F915DFB9}" srcOrd="1" destOrd="0" parTransId="{2E3EA369-CD67-495A-BE76-F189F34B91A2}" sibTransId="{70DD0830-CD35-49E0-AC72-00A6E44D7C57}"/>
    <dgm:cxn modelId="{3CA0A2F5-13BF-4954-A5B6-EFD77F8544CF}" type="presOf" srcId="{23F8B589-CF54-42CA-8736-5F02B9125500}" destId="{181829AC-1068-4ED6-8847-BE0FA838B25D}" srcOrd="0" destOrd="0" presId="urn:microsoft.com/office/officeart/2005/8/layout/vList5"/>
    <dgm:cxn modelId="{B864C4D9-363A-4F8D-BE53-37F552854F5B}" type="presParOf" srcId="{BF613BAE-AC42-468B-93B9-3E9FAB382186}" destId="{4BFEADC1-7E15-4F5A-A417-5FB73797A546}" srcOrd="0" destOrd="0" presId="urn:microsoft.com/office/officeart/2005/8/layout/vList5"/>
    <dgm:cxn modelId="{37E64FBA-9721-4C7B-9DAF-2F8113E2033F}" type="presParOf" srcId="{4BFEADC1-7E15-4F5A-A417-5FB73797A546}" destId="{658F1DF1-DDE4-4F97-A17A-0693D0AF1934}" srcOrd="0" destOrd="0" presId="urn:microsoft.com/office/officeart/2005/8/layout/vList5"/>
    <dgm:cxn modelId="{C1AADED1-A498-4D1F-A504-1929BA48EEA4}" type="presParOf" srcId="{4BFEADC1-7E15-4F5A-A417-5FB73797A546}" destId="{181829AC-1068-4ED6-8847-BE0FA838B25D}" srcOrd="1" destOrd="0" presId="urn:microsoft.com/office/officeart/2005/8/layout/vList5"/>
    <dgm:cxn modelId="{E33BF883-9157-47AF-B255-1AA9EAAD23D3}" type="presParOf" srcId="{BF613BAE-AC42-468B-93B9-3E9FAB382186}" destId="{670CB66B-EF4C-4F78-B26F-177AFE0CB7CD}" srcOrd="1" destOrd="0" presId="urn:microsoft.com/office/officeart/2005/8/layout/vList5"/>
    <dgm:cxn modelId="{1F870404-AAFF-44C6-A0FC-D8EEB7826ABE}" type="presParOf" srcId="{BF613BAE-AC42-468B-93B9-3E9FAB382186}" destId="{391412A1-A135-4831-9571-1519736358E2}" srcOrd="2" destOrd="0" presId="urn:microsoft.com/office/officeart/2005/8/layout/vList5"/>
    <dgm:cxn modelId="{708F5B75-21D0-4F78-9C7B-F55BC6BACBC4}" type="presParOf" srcId="{391412A1-A135-4831-9571-1519736358E2}" destId="{54156DE7-565A-4B38-889E-AB1FF5857C1D}" srcOrd="0" destOrd="0" presId="urn:microsoft.com/office/officeart/2005/8/layout/vList5"/>
    <dgm:cxn modelId="{0D3E2C71-E146-46FA-AB34-3033D9BA3844}" type="presParOf" srcId="{391412A1-A135-4831-9571-1519736358E2}" destId="{F591599B-B67B-4BA8-914F-F3D05C45070D}" srcOrd="1" destOrd="0" presId="urn:microsoft.com/office/officeart/2005/8/layout/vList5"/>
    <dgm:cxn modelId="{C68CB5C3-F942-4F4B-8F4D-F44412AC2A87}" type="presParOf" srcId="{BF613BAE-AC42-468B-93B9-3E9FAB382186}" destId="{D6E1A6AC-A179-4751-9F16-7BE763EE828E}" srcOrd="3" destOrd="0" presId="urn:microsoft.com/office/officeart/2005/8/layout/vList5"/>
    <dgm:cxn modelId="{BE0C2BF9-B2F5-4BF0-95B4-AB222FEEF00D}" type="presParOf" srcId="{BF613BAE-AC42-468B-93B9-3E9FAB382186}" destId="{C4C5B2C3-2FF4-4D20-B371-418CB79B2CD3}" srcOrd="4" destOrd="0" presId="urn:microsoft.com/office/officeart/2005/8/layout/vList5"/>
    <dgm:cxn modelId="{A608A1C2-9AD6-4FC2-BE74-169C2BF43CF4}" type="presParOf" srcId="{C4C5B2C3-2FF4-4D20-B371-418CB79B2CD3}" destId="{11965035-7057-494E-9114-D1F6AE59EA88}" srcOrd="0" destOrd="0" presId="urn:microsoft.com/office/officeart/2005/8/layout/vList5"/>
    <dgm:cxn modelId="{D2E919DB-7834-4360-96F5-FA8E00907258}" type="presParOf" srcId="{C4C5B2C3-2FF4-4D20-B371-418CB79B2CD3}" destId="{CE705F4B-C555-4779-A3FB-C03E5C838EC0}" srcOrd="1" destOrd="0" presId="urn:microsoft.com/office/officeart/2005/8/layout/vList5"/>
    <dgm:cxn modelId="{210A9B84-608D-416D-B8B8-A2D1483CE7EB}" type="presParOf" srcId="{BF613BAE-AC42-468B-93B9-3E9FAB382186}" destId="{7DB19298-0A1C-4372-B581-09A046EFFDED}" srcOrd="5" destOrd="0" presId="urn:microsoft.com/office/officeart/2005/8/layout/vList5"/>
    <dgm:cxn modelId="{97320991-B236-4EBA-80CC-384676680324}" type="presParOf" srcId="{BF613BAE-AC42-468B-93B9-3E9FAB382186}" destId="{58846177-B53C-4FD3-AD48-27C5C18E990F}" srcOrd="6" destOrd="0" presId="urn:microsoft.com/office/officeart/2005/8/layout/vList5"/>
    <dgm:cxn modelId="{22EC26D7-61BA-4E73-B8BE-0068CE42B5F3}" type="presParOf" srcId="{58846177-B53C-4FD3-AD48-27C5C18E990F}" destId="{58D4B5D4-46C5-4358-A072-D5814FE99EFA}" srcOrd="0" destOrd="0" presId="urn:microsoft.com/office/officeart/2005/8/layout/vList5"/>
    <dgm:cxn modelId="{1B34735C-208B-4161-8942-995766D18D52}" type="presParOf" srcId="{58846177-B53C-4FD3-AD48-27C5C18E990F}" destId="{E53E0B23-3546-40A5-BD27-F283FF76D0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829AC-1068-4ED6-8847-BE0FA838B25D}">
      <dsp:nvSpPr>
        <dsp:cNvPr id="0" name=""/>
        <dsp:cNvSpPr/>
      </dsp:nvSpPr>
      <dsp:spPr>
        <a:xfrm rot="5400000">
          <a:off x="6152525" y="-2559409"/>
          <a:ext cx="856212" cy="61935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/>
            <a:t>Always use spend category and expense ledger account</a:t>
          </a:r>
          <a:endParaRPr lang="en-US" sz="2200" kern="1200"/>
        </a:p>
      </dsp:txBody>
      <dsp:txXfrm rot="-5400000">
        <a:off x="3483864" y="151049"/>
        <a:ext cx="6151739" cy="772618"/>
      </dsp:txXfrm>
    </dsp:sp>
    <dsp:sp modelId="{658F1DF1-DDE4-4F97-A17A-0693D0AF1934}">
      <dsp:nvSpPr>
        <dsp:cNvPr id="0" name=""/>
        <dsp:cNvSpPr/>
      </dsp:nvSpPr>
      <dsp:spPr>
        <a:xfrm>
          <a:off x="0" y="2225"/>
          <a:ext cx="3483864" cy="1070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/>
            <a:t>Non-Salary Cost Transfer</a:t>
          </a:r>
          <a:r>
            <a:rPr lang="en-US" sz="1300" b="0" i="0" kern="1200"/>
            <a:t>: This journal source is used when processing non-salary cost transfers when an accounting adjustment cannot be used.</a:t>
          </a:r>
          <a:endParaRPr lang="en-US" sz="1300" kern="1200"/>
        </a:p>
      </dsp:txBody>
      <dsp:txXfrm>
        <a:off x="52246" y="54471"/>
        <a:ext cx="3379372" cy="965773"/>
      </dsp:txXfrm>
    </dsp:sp>
    <dsp:sp modelId="{F591599B-B67B-4BA8-914F-F3D05C45070D}">
      <dsp:nvSpPr>
        <dsp:cNvPr id="0" name=""/>
        <dsp:cNvSpPr/>
      </dsp:nvSpPr>
      <dsp:spPr>
        <a:xfrm rot="5400000">
          <a:off x="6152525" y="-1435630"/>
          <a:ext cx="856212" cy="61935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/>
            <a:t>Use spend category if moving expense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/>
            <a:t>Use revenue category if moving revenue</a:t>
          </a:r>
          <a:endParaRPr lang="en-US" sz="2200" kern="1200"/>
        </a:p>
      </dsp:txBody>
      <dsp:txXfrm rot="-5400000">
        <a:off x="3483864" y="1274828"/>
        <a:ext cx="6151739" cy="772618"/>
      </dsp:txXfrm>
    </dsp:sp>
    <dsp:sp modelId="{54156DE7-565A-4B38-889E-AB1FF5857C1D}">
      <dsp:nvSpPr>
        <dsp:cNvPr id="0" name=""/>
        <dsp:cNvSpPr/>
      </dsp:nvSpPr>
      <dsp:spPr>
        <a:xfrm>
          <a:off x="0" y="1126004"/>
          <a:ext cx="3483864" cy="1070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/>
            <a:t>Manual Journal</a:t>
          </a:r>
          <a:r>
            <a:rPr lang="en-US" sz="1300" b="0" i="0" kern="1200"/>
            <a:t>: This journal source is the standard to use when creating a manual journal and it is not a non-salary cost transfer or a revenue transfer on Ledger Account 9000.</a:t>
          </a:r>
          <a:endParaRPr lang="en-US" sz="1300" kern="1200"/>
        </a:p>
      </dsp:txBody>
      <dsp:txXfrm>
        <a:off x="52246" y="1178250"/>
        <a:ext cx="3379372" cy="965773"/>
      </dsp:txXfrm>
    </dsp:sp>
    <dsp:sp modelId="{CE705F4B-C555-4779-A3FB-C03E5C838EC0}">
      <dsp:nvSpPr>
        <dsp:cNvPr id="0" name=""/>
        <dsp:cNvSpPr/>
      </dsp:nvSpPr>
      <dsp:spPr>
        <a:xfrm rot="5400000">
          <a:off x="6152525" y="-311852"/>
          <a:ext cx="856212" cy="61935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/>
            <a:t>Cannot be used on Grant Worktags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/>
            <a:t>Always use account 9000 with revenue category</a:t>
          </a:r>
          <a:endParaRPr lang="en-US" sz="2200" kern="1200"/>
        </a:p>
      </dsp:txBody>
      <dsp:txXfrm rot="-5400000">
        <a:off x="3483864" y="2398606"/>
        <a:ext cx="6151739" cy="772618"/>
      </dsp:txXfrm>
    </dsp:sp>
    <dsp:sp modelId="{11965035-7057-494E-9114-D1F6AE59EA88}">
      <dsp:nvSpPr>
        <dsp:cNvPr id="0" name=""/>
        <dsp:cNvSpPr/>
      </dsp:nvSpPr>
      <dsp:spPr>
        <a:xfrm>
          <a:off x="0" y="2249783"/>
          <a:ext cx="3483864" cy="1070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/>
            <a:t>Manual Journal – Transfer Only</a:t>
          </a:r>
          <a:r>
            <a:rPr lang="en-US" sz="1300" b="0" i="0" kern="1200"/>
            <a:t>: This journal source is used for operational revenue transfers where Ledger Account 9000 is used on both lines of the entry.</a:t>
          </a:r>
          <a:endParaRPr lang="en-US" sz="1300" kern="1200"/>
        </a:p>
      </dsp:txBody>
      <dsp:txXfrm>
        <a:off x="52246" y="2302029"/>
        <a:ext cx="3379372" cy="965773"/>
      </dsp:txXfrm>
    </dsp:sp>
    <dsp:sp modelId="{E53E0B23-3546-40A5-BD27-F283FF76D081}">
      <dsp:nvSpPr>
        <dsp:cNvPr id="0" name=""/>
        <dsp:cNvSpPr/>
      </dsp:nvSpPr>
      <dsp:spPr>
        <a:xfrm rot="5400000">
          <a:off x="6152525" y="811926"/>
          <a:ext cx="856212" cy="61935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/>
            <a:t>Always use 6750 ledger account with spend category</a:t>
          </a:r>
          <a:endParaRPr lang="en-US" sz="2200" kern="1200"/>
        </a:p>
      </dsp:txBody>
      <dsp:txXfrm rot="-5400000">
        <a:off x="3483864" y="3522385"/>
        <a:ext cx="6151739" cy="772618"/>
      </dsp:txXfrm>
    </dsp:sp>
    <dsp:sp modelId="{58D4B5D4-46C5-4358-A072-D5814FE99EFA}">
      <dsp:nvSpPr>
        <dsp:cNvPr id="0" name=""/>
        <dsp:cNvSpPr/>
      </dsp:nvSpPr>
      <dsp:spPr>
        <a:xfrm>
          <a:off x="0" y="3373562"/>
          <a:ext cx="3483864" cy="1070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/>
            <a:t>Manual Journal – Internal Chargeback</a:t>
          </a:r>
          <a:r>
            <a:rPr lang="en-US" sz="1300" b="0" i="0" kern="1200"/>
            <a:t>: This journal source is only to be used to correct pre-workday internal billings on account 6750 or adjust large billings done in Workday via EIB (FPM or DoIT billing)</a:t>
          </a:r>
          <a:endParaRPr lang="en-US" sz="1300" kern="1200"/>
        </a:p>
      </dsp:txBody>
      <dsp:txXfrm>
        <a:off x="52246" y="3425808"/>
        <a:ext cx="3379372" cy="965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7AEEEB-BAB5-5F5E-C88E-39FC60C7B5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F3C5A-0552-A242-064B-1E57F2F4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CE4BD-F194-4E45-A90B-AA689EC9AE1E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9858-D2BA-61C2-112F-1B43CDBC5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93D0C-5CEF-8DB3-BF42-5DBDA1F40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3C5FF-BF53-4210-973B-FA9412953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18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1671-7E6C-7746-AF0D-CD197AFDFB61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0FB02-D9C2-6A4D-8A7B-43D279C71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0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5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EFF8A-057E-B652-C759-2ECEC535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0A826-1306-75C5-81C0-4F62E2F64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F71504-92C0-106D-3C2D-801B0C849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A5113-4DC8-9A1E-64CE-0C31CCD2A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7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SC00083</a:t>
            </a:r>
          </a:p>
          <a:p>
            <a:r>
              <a:rPr lang="en-US" dirty="0"/>
              <a:t>SC00092</a:t>
            </a:r>
          </a:p>
          <a:p>
            <a:r>
              <a:rPr lang="en-US" dirty="0"/>
              <a:t>SC00071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FF855-803B-1AA5-FB61-4140CE62A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EBC49E-E8E0-1744-CC84-5B7C94EC0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EA5345-E764-9C4A-541A-FA6C283C3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thru initiating a journal directly in WD</a:t>
            </a:r>
          </a:p>
          <a:p>
            <a:r>
              <a:rPr lang="en-US" dirty="0"/>
              <a:t>Walk thru filling out an EIB template and loading to WD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160E4-6B2B-29D6-652D-A12DD9BAF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7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5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 role mappers to ensure have role; then to PM for your division; then shared service center to get training updated.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31B425-093C-0149-952F-11573DF09F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851888" y="3218871"/>
            <a:ext cx="471523" cy="94006"/>
          </a:xfrm>
          <a:prstGeom prst="rect">
            <a:avLst/>
          </a:prstGeom>
          <a:solidFill>
            <a:srgbClr val="82C45C"/>
          </a:solidFill>
          <a:ln>
            <a:solidFill>
              <a:srgbClr val="82C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EF2B24F-1619-BE4B-A7F6-731536B35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2523" y="905691"/>
            <a:ext cx="8334246" cy="2106570"/>
          </a:xfrm>
        </p:spPr>
        <p:txBody>
          <a:bodyPr bIns="0" anchor="b">
            <a:normAutofit/>
          </a:bodyPr>
          <a:lstStyle>
            <a:lvl1pPr marL="0" indent="0" algn="l">
              <a:buNone/>
              <a:defRPr sz="4000" b="1">
                <a:solidFill>
                  <a:schemeClr val="tx1">
                    <a:lumMod val="90000"/>
                    <a:lumOff val="10000"/>
                  </a:schemeClr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 dirty="0"/>
              <a:t>Insert Presentation Title in title or sentence case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AB265-C0D2-A543-B156-B0221787B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33906"/>
            <a:ext cx="12192000" cy="1124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10240F-B4BA-0448-B9CB-BAB80DBF6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889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subtitle, date or other important information, not to exceed two lines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4FFE49-5199-9649-BB93-106054861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889" y="5953913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</p:spTree>
    <p:extLst>
      <p:ext uri="{BB962C8B-B14F-4D97-AF65-F5344CB8AC3E}">
        <p14:creationId xmlns:p14="http://schemas.microsoft.com/office/powerpoint/2010/main" val="412645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B1C6F3-8D05-7245-98E0-6A89EF37B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733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1B425-093C-0149-952F-11573DF09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1888" y="3218871"/>
            <a:ext cx="471523" cy="94006"/>
          </a:xfrm>
          <a:prstGeom prst="rect">
            <a:avLst/>
          </a:prstGeom>
          <a:solidFill>
            <a:srgbClr val="82C45C"/>
          </a:solidFill>
          <a:ln>
            <a:solidFill>
              <a:srgbClr val="82C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EF2B24F-1619-BE4B-A7F6-731536B35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2523" y="905691"/>
            <a:ext cx="8334246" cy="2106570"/>
          </a:xfrm>
        </p:spPr>
        <p:txBody>
          <a:bodyPr bIns="0" anchor="b"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 dirty="0"/>
              <a:t>Insert Presentation Title in title or sentence case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10240F-B4BA-0448-B9CB-BAB80DBF6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889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subtitle, date or other important information, not to exceed two lines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4FFE49-5199-9649-BB93-106054861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889" y="5953913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D50E08-9389-704F-B967-8B33E01F63EE}"/>
              </a:ext>
            </a:extLst>
          </p:cNvPr>
          <p:cNvSpPr/>
          <p:nvPr userDrawn="1"/>
        </p:nvSpPr>
        <p:spPr>
          <a:xfrm>
            <a:off x="11506200" y="9797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A47717F-59FB-F445-B50C-D4B473F1A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3459" y="232022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DFC75F-7C56-4347-B180-B45A7C3C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300" y="932954"/>
            <a:ext cx="471523" cy="94006"/>
          </a:xfrm>
          <a:prstGeom prst="rect">
            <a:avLst/>
          </a:prstGeom>
          <a:solidFill>
            <a:srgbClr val="82C45C"/>
          </a:solidFill>
          <a:ln>
            <a:solidFill>
              <a:srgbClr val="82C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B8662E-61A8-0447-B3BD-A6CA86FA07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166232"/>
            <a:ext cx="10668000" cy="665018"/>
          </a:xfrm>
        </p:spPr>
        <p:txBody>
          <a:bodyPr bIns="0" anchor="b" anchorCtr="0">
            <a:normAutofit/>
          </a:bodyPr>
          <a:lstStyle>
            <a:lvl1pPr marL="0" indent="0">
              <a:buNone/>
              <a:defRPr sz="3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 b="1"/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615FB-E867-334E-BB0E-3B18A26595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3150" y="1147697"/>
            <a:ext cx="9677400" cy="4446053"/>
          </a:xfrm>
        </p:spPr>
        <p:txBody>
          <a:bodyPr>
            <a:normAutofit/>
          </a:bodyPr>
          <a:lstStyle>
            <a:lvl1pPr marL="228600" indent="-228600">
              <a:buClrTx/>
              <a:buFont typeface="Arial" panose="020B0604020202020204" pitchFamily="34" charset="0"/>
              <a:buChar char="•"/>
              <a:tabLst/>
              <a:defRPr sz="2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A315EF-C99D-DF4A-94FC-CDB4F9DEC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6498293"/>
            <a:ext cx="4143375" cy="352084"/>
          </a:xfrm>
          <a:solidFill>
            <a:srgbClr val="82C45C"/>
          </a:solidFill>
          <a:ln>
            <a:noFill/>
          </a:ln>
        </p:spPr>
        <p:txBody>
          <a:bodyPr wrap="square" lIns="274320" tIns="64008" rIns="91440" bIns="91440" anchor="ctr" anchorCtr="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University of Wisconsin-Madison  I  FINANCE</a:t>
            </a:r>
          </a:p>
        </p:txBody>
      </p:sp>
    </p:spTree>
    <p:extLst>
      <p:ext uri="{BB962C8B-B14F-4D97-AF65-F5344CB8AC3E}">
        <p14:creationId xmlns:p14="http://schemas.microsoft.com/office/powerpoint/2010/main" val="362628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DFC75F-7C56-4347-B180-B45A7C3C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300" y="932954"/>
            <a:ext cx="471523" cy="94006"/>
          </a:xfrm>
          <a:prstGeom prst="rect">
            <a:avLst/>
          </a:prstGeom>
          <a:solidFill>
            <a:srgbClr val="82C45C"/>
          </a:solidFill>
          <a:ln>
            <a:solidFill>
              <a:srgbClr val="82C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B8662E-61A8-0447-B3BD-A6CA86FA07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152376"/>
            <a:ext cx="10668000" cy="678873"/>
          </a:xfrm>
        </p:spPr>
        <p:txBody>
          <a:bodyPr bIns="0" anchor="b" anchorCtr="0">
            <a:normAutofit/>
          </a:bodyPr>
          <a:lstStyle>
            <a:lvl1pPr marL="0" indent="0">
              <a:buNone/>
              <a:defRPr sz="3400" b="1"/>
            </a:lvl1pPr>
            <a:lvl2pPr>
              <a:defRPr sz="3200" b="1"/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615FB-E867-334E-BB0E-3B18A26595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3149" y="1147697"/>
            <a:ext cx="4939745" cy="4446053"/>
          </a:xfrm>
        </p:spPr>
        <p:txBody>
          <a:bodyPr>
            <a:normAutofit/>
          </a:bodyPr>
          <a:lstStyle>
            <a:lvl1pPr marL="228600" indent="-228600">
              <a:buClr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0DEE38D-2FF0-2A49-A7D1-AF607FA3AB7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85004" y="1147697"/>
            <a:ext cx="5078296" cy="4446053"/>
          </a:xfrm>
        </p:spPr>
        <p:txBody>
          <a:bodyPr>
            <a:normAutofit/>
          </a:bodyPr>
          <a:lstStyle>
            <a:lvl1pPr marL="228600" indent="-228600">
              <a:buClr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AE1D7082-BFB8-07C7-1B71-354F52293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6498293"/>
            <a:ext cx="4143375" cy="352084"/>
          </a:xfrm>
          <a:solidFill>
            <a:srgbClr val="82C45C"/>
          </a:solidFill>
          <a:ln>
            <a:noFill/>
          </a:ln>
        </p:spPr>
        <p:txBody>
          <a:bodyPr wrap="square" lIns="274320" tIns="64008" rIns="91440" bIns="91440" anchor="ctr" anchorCtr="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University of Wisconsin-Madison  I  FINANCE</a:t>
            </a:r>
          </a:p>
        </p:txBody>
      </p:sp>
    </p:spTree>
    <p:extLst>
      <p:ext uri="{BB962C8B-B14F-4D97-AF65-F5344CB8AC3E}">
        <p14:creationId xmlns:p14="http://schemas.microsoft.com/office/powerpoint/2010/main" val="374076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A194C-A4B8-2148-8BE0-5451BAAC5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234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C912DB-E11B-3D4C-9D09-221D4E87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24128"/>
            <a:ext cx="11163300" cy="5825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563031-4D5F-6F49-9B43-B75A2450AB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900" y="2514600"/>
            <a:ext cx="8279202" cy="1367286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Insert Section Header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DBCEB-EA83-B646-A716-9EAB713C5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4226928"/>
            <a:ext cx="5264150" cy="354459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Insert subtitle if needed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2A8E911-3157-1444-8D3E-B3404B047192}"/>
              </a:ext>
            </a:extLst>
          </p:cNvPr>
          <p:cNvSpPr/>
          <p:nvPr userDrawn="1"/>
        </p:nvSpPr>
        <p:spPr>
          <a:xfrm>
            <a:off x="8714232" y="1024128"/>
            <a:ext cx="2449068" cy="5833872"/>
          </a:xfrm>
          <a:custGeom>
            <a:avLst/>
            <a:gdLst>
              <a:gd name="connsiteX0" fmla="*/ 0 w 3290316"/>
              <a:gd name="connsiteY0" fmla="*/ 0 h 6193766"/>
              <a:gd name="connsiteX1" fmla="*/ 1490472 w 3290316"/>
              <a:gd name="connsiteY1" fmla="*/ 0 h 6193766"/>
              <a:gd name="connsiteX2" fmla="*/ 2980944 w 3290316"/>
              <a:gd name="connsiteY2" fmla="*/ 0 h 6193766"/>
              <a:gd name="connsiteX3" fmla="*/ 3290316 w 3290316"/>
              <a:gd name="connsiteY3" fmla="*/ 0 h 6193766"/>
              <a:gd name="connsiteX4" fmla="*/ 3290316 w 3290316"/>
              <a:gd name="connsiteY4" fmla="*/ 6185532 h 6193766"/>
              <a:gd name="connsiteX5" fmla="*/ 1492453 w 3290316"/>
              <a:gd name="connsiteY5" fmla="*/ 6185532 h 6193766"/>
              <a:gd name="connsiteX6" fmla="*/ 1490472 w 3290316"/>
              <a:gd name="connsiteY6" fmla="*/ 6193766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316" h="6193766">
                <a:moveTo>
                  <a:pt x="0" y="0"/>
                </a:moveTo>
                <a:lnTo>
                  <a:pt x="1490472" y="0"/>
                </a:lnTo>
                <a:lnTo>
                  <a:pt x="2980944" y="0"/>
                </a:lnTo>
                <a:lnTo>
                  <a:pt x="3290316" y="0"/>
                </a:lnTo>
                <a:lnTo>
                  <a:pt x="3290316" y="6185532"/>
                </a:lnTo>
                <a:lnTo>
                  <a:pt x="1492453" y="6185532"/>
                </a:lnTo>
                <a:lnTo>
                  <a:pt x="1490472" y="6193766"/>
                </a:ln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B6D0D8-B441-B94F-81C3-D858DB039304}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54FEC2B-37AF-0F44-BE06-966950F82A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B6C9F2-5465-8D47-8351-B6B681C45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85900" y="4007404"/>
            <a:ext cx="471523" cy="94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2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EB0E-880C-6049-9B69-BA2FEE345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234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C912DB-E11B-3D4C-9D09-221D4E87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24128"/>
            <a:ext cx="11163300" cy="5833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563031-4D5F-6F49-9B43-B75A2450AB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900" y="2514600"/>
            <a:ext cx="8279202" cy="1367286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Insert Section Header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DBCEB-EA83-B646-A716-9EAB713C5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4226928"/>
            <a:ext cx="5264150" cy="354459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Insert subtitle if needed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3DD59-F90E-824A-BBB1-FEED68A85CFA}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B906E23-D9AF-EB4E-BF01-60C6ADFFAA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1E94CE-F71B-1944-B826-00353C87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85900" y="40074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FF968CE-35E2-E543-8D71-1D8778441684}"/>
              </a:ext>
            </a:extLst>
          </p:cNvPr>
          <p:cNvSpPr/>
          <p:nvPr userDrawn="1"/>
        </p:nvSpPr>
        <p:spPr>
          <a:xfrm>
            <a:off x="8714232" y="1024128"/>
            <a:ext cx="2449068" cy="5833872"/>
          </a:xfrm>
          <a:custGeom>
            <a:avLst/>
            <a:gdLst>
              <a:gd name="connsiteX0" fmla="*/ 0 w 3290316"/>
              <a:gd name="connsiteY0" fmla="*/ 0 h 6193766"/>
              <a:gd name="connsiteX1" fmla="*/ 1490472 w 3290316"/>
              <a:gd name="connsiteY1" fmla="*/ 0 h 6193766"/>
              <a:gd name="connsiteX2" fmla="*/ 2980944 w 3290316"/>
              <a:gd name="connsiteY2" fmla="*/ 0 h 6193766"/>
              <a:gd name="connsiteX3" fmla="*/ 3290316 w 3290316"/>
              <a:gd name="connsiteY3" fmla="*/ 0 h 6193766"/>
              <a:gd name="connsiteX4" fmla="*/ 3290316 w 3290316"/>
              <a:gd name="connsiteY4" fmla="*/ 6185532 h 6193766"/>
              <a:gd name="connsiteX5" fmla="*/ 1492453 w 3290316"/>
              <a:gd name="connsiteY5" fmla="*/ 6185532 h 6193766"/>
              <a:gd name="connsiteX6" fmla="*/ 1490472 w 3290316"/>
              <a:gd name="connsiteY6" fmla="*/ 6193766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316" h="6193766">
                <a:moveTo>
                  <a:pt x="0" y="0"/>
                </a:moveTo>
                <a:lnTo>
                  <a:pt x="1490472" y="0"/>
                </a:lnTo>
                <a:lnTo>
                  <a:pt x="2980944" y="0"/>
                </a:lnTo>
                <a:lnTo>
                  <a:pt x="3290316" y="0"/>
                </a:lnTo>
                <a:lnTo>
                  <a:pt x="3290316" y="6185532"/>
                </a:lnTo>
                <a:lnTo>
                  <a:pt x="1492453" y="6185532"/>
                </a:lnTo>
                <a:lnTo>
                  <a:pt x="1490472" y="6193766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1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42A4F79-B8CE-DC2E-A3A3-A24BE92F7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6498293"/>
            <a:ext cx="4143375" cy="352084"/>
          </a:xfrm>
          <a:solidFill>
            <a:srgbClr val="82C45C"/>
          </a:solidFill>
          <a:ln>
            <a:noFill/>
          </a:ln>
        </p:spPr>
        <p:txBody>
          <a:bodyPr wrap="square" lIns="274320" tIns="64008" rIns="91440" bIns="91440" anchor="ctr" anchorCtr="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University of Wisconsin-Madison  I  FINANCE</a:t>
            </a:r>
          </a:p>
        </p:txBody>
      </p:sp>
    </p:spTree>
    <p:extLst>
      <p:ext uri="{BB962C8B-B14F-4D97-AF65-F5344CB8AC3E}">
        <p14:creationId xmlns:p14="http://schemas.microsoft.com/office/powerpoint/2010/main" val="64950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5D359-7029-C74B-8048-D1347E3F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93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UW–Madison logo in white text on a red background">
            <a:extLst>
              <a:ext uri="{FF2B5EF4-FFF2-40B4-BE49-F238E27FC236}">
                <a16:creationId xmlns:a16="http://schemas.microsoft.com/office/drawing/2014/main" id="{9442AFA6-CAED-D743-9BD0-FB7276EC2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2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5D359-7029-C74B-8048-D1347E3F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939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UW–Madison logo with white text on a black background">
            <a:extLst>
              <a:ext uri="{FF2B5EF4-FFF2-40B4-BE49-F238E27FC236}">
                <a16:creationId xmlns:a16="http://schemas.microsoft.com/office/drawing/2014/main" id="{9442AFA6-CAED-D743-9BD0-FB7276EC2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2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D5F9DCB-D213-3D98-DD6E-605FC88529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65069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25" imgH="424" progId="TCLayout.ActiveDocument.1">
                  <p:embed/>
                </p:oleObj>
              </mc:Choice>
              <mc:Fallback>
                <p:oleObj name="think-cell Slide" r:id="rId12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D5F9DCB-D213-3D98-DD6E-605FC8852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0668000" cy="106680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828799"/>
            <a:ext cx="9677400" cy="445770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B1986-83A7-3542-BAD9-60B6AA5AD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W–Madison red crest logo&#10;">
            <a:extLst>
              <a:ext uri="{FF2B5EF4-FFF2-40B4-BE49-F238E27FC236}">
                <a16:creationId xmlns:a16="http://schemas.microsoft.com/office/drawing/2014/main" id="{0E552B7F-AB27-DB49-8004-05CB2856796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80408EEB-0422-CD74-CE22-02F4ABB297DE}"/>
              </a:ext>
            </a:extLst>
          </p:cNvPr>
          <p:cNvSpPr txBox="1">
            <a:spLocks/>
          </p:cNvSpPr>
          <p:nvPr userDrawn="1"/>
        </p:nvSpPr>
        <p:spPr>
          <a:xfrm>
            <a:off x="-1" y="6498293"/>
            <a:ext cx="4143375" cy="352084"/>
          </a:xfrm>
          <a:prstGeom prst="rect">
            <a:avLst/>
          </a:prstGeom>
          <a:solidFill>
            <a:srgbClr val="82C45C"/>
          </a:solidFill>
          <a:ln>
            <a:noFill/>
          </a:ln>
        </p:spPr>
        <p:txBody>
          <a:bodyPr wrap="square" lIns="274320" tIns="64008" rIns="91440" bIns="9144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 marL="6350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2pPr>
            <a:lvl3pPr marL="10922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4pPr>
            <a:lvl5pPr marL="20018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University of Wisconsin-Madison  I  FINANCE</a:t>
            </a:r>
          </a:p>
        </p:txBody>
      </p:sp>
    </p:spTree>
    <p:extLst>
      <p:ext uri="{BB962C8B-B14F-4D97-AF65-F5344CB8AC3E}">
        <p14:creationId xmlns:p14="http://schemas.microsoft.com/office/powerpoint/2010/main" val="252547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4" r:id="rId4"/>
    <p:sldLayoutId id="2147483663" r:id="rId5"/>
    <p:sldLayoutId id="2147483673" r:id="rId6"/>
    <p:sldLayoutId id="2147483667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ClrTx/>
        <a:buSzPct val="90000"/>
        <a:buFont typeface="Arial" panose="020B0604020202020204" pitchFamily="34" charset="0"/>
        <a:buChar char="•"/>
        <a:tabLst/>
        <a:defRPr sz="26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1pPr>
      <a:lvl2pPr marL="635000" indent="-1778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2pPr>
      <a:lvl3pPr marL="1092200" indent="-1778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4pPr>
      <a:lvl5pPr marL="2001838" indent="-173038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pos="312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orient="horz" pos="4248" userDrawn="1">
          <p15:clr>
            <a:srgbClr val="F26B43"/>
          </p15:clr>
        </p15:guide>
        <p15:guide id="7" orient="horz" pos="288" userDrawn="1">
          <p15:clr>
            <a:srgbClr val="F26B43"/>
          </p15:clr>
        </p15:guide>
        <p15:guide id="8" orient="horz" pos="960" userDrawn="1">
          <p15:clr>
            <a:srgbClr val="F26B43"/>
          </p15:clr>
        </p15:guide>
        <p15:guide id="9" pos="7032" userDrawn="1">
          <p15:clr>
            <a:srgbClr val="F26B43"/>
          </p15:clr>
        </p15:guide>
        <p15:guide id="10" pos="936" userDrawn="1">
          <p15:clr>
            <a:srgbClr val="F26B43"/>
          </p15:clr>
        </p15:guide>
        <p15:guide id="11" orient="horz" pos="1152" userDrawn="1">
          <p15:clr>
            <a:srgbClr val="F26B43"/>
          </p15:clr>
        </p15:guide>
        <p15:guide id="12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services.wisc.edu/accounting/using-the-fd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dmmaintenance.wisconsin.edu/Workta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services.wisc.edu/accounting/workday-financial-accounting-and-pre-workday-historical-report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b.wisconsin.edu/workday/internal/14882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wmadison.app.box.com/file/1932415120675?s=4j5j12850v13e4sycc7s1yv6rvmxqaj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usinessservices.wisc.edu/accounting/workday-financial-accounting-and-pre-workday-historical-reportin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kb.wisconsin.edu/workday/internal/144684" TargetMode="External"/><Relationship Id="rId3" Type="http://schemas.openxmlformats.org/officeDocument/2006/relationships/hyperlink" Target="https://businessservices.wisc.edu/accounting/workday-financial-accounting-and-pre-workday-historical-reporting/" TargetMode="External"/><Relationship Id="rId7" Type="http://schemas.openxmlformats.org/officeDocument/2006/relationships/hyperlink" Target="https://kb.wisconsin.edu/workday/internal/14475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isconsin.edu/workday/glossary/" TargetMode="External"/><Relationship Id="rId5" Type="http://schemas.openxmlformats.org/officeDocument/2006/relationships/hyperlink" Target="https://businessservices.wisc.edu/accounting/using-the-fdm/" TargetMode="External"/><Relationship Id="rId4" Type="http://schemas.openxmlformats.org/officeDocument/2006/relationships/hyperlink" Target="https://fdmmaintenance.wisconsin.edu/Worktag" TargetMode="External"/><Relationship Id="rId9" Type="http://schemas.openxmlformats.org/officeDocument/2006/relationships/hyperlink" Target="https://kb.wisconsin.edu/workday/internal/151458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usinessservices.wisc.edu/accounting/workday-financial-accounting-and-pre-workday-historical-reportin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C5F74B-83AA-37E0-0339-2FA1783A7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Review Accounting Journals in Workday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8C899-3B43-3865-16C5-7174D2399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1889" y="3588314"/>
            <a:ext cx="8334246" cy="701877"/>
          </a:xfrm>
        </p:spPr>
        <p:txBody>
          <a:bodyPr/>
          <a:lstStyle/>
          <a:p>
            <a:r>
              <a:rPr lang="en-US" dirty="0"/>
              <a:t>03/06/2026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A275C-C98F-D730-F0A0-81E7580A1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Mary Rickard – </a:t>
            </a:r>
            <a:r>
              <a:rPr lang="en-US" dirty="0">
                <a:solidFill>
                  <a:prstClr val="black"/>
                </a:solidFill>
              </a:rPr>
              <a:t>Accountant IV - Financial Reporting, Analysis, and Systems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CE66C9E-54FC-1F0C-5599-5FE418DFC62E}"/>
              </a:ext>
            </a:extLst>
          </p:cNvPr>
          <p:cNvSpPr txBox="1">
            <a:spLocks/>
          </p:cNvSpPr>
          <p:nvPr/>
        </p:nvSpPr>
        <p:spPr>
          <a:xfrm>
            <a:off x="-1" y="6498293"/>
            <a:ext cx="4143375" cy="352084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90000"/>
              <a:buFont typeface="Arial" panose="020B0604020202020204" pitchFamily="34" charset="0"/>
              <a:buChar char="•"/>
              <a:tabLst/>
              <a:defRPr sz="2600" b="0" i="0" kern="1200">
                <a:solidFill>
                  <a:schemeClr val="tx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 marL="6350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/>
              <a:defRPr sz="2100" b="0" i="0" kern="1200">
                <a:solidFill>
                  <a:schemeClr val="tx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2pPr>
            <a:lvl3pPr marL="10922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4pPr>
            <a:lvl5pPr marL="20018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24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341D8A-E842-CF61-DCC1-DFD257306E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Spend Category/Revenue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E523E-2E69-CA02-B503-B1E5053EB8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50" y="1147697"/>
            <a:ext cx="9895170" cy="4897503"/>
          </a:xfrm>
        </p:spPr>
        <p:txBody>
          <a:bodyPr/>
          <a:lstStyle/>
          <a:p>
            <a:r>
              <a:rPr lang="en-US" dirty="0"/>
              <a:t>Spend/Revenue Category may be the same as the original expense/revenue, unless:</a:t>
            </a:r>
          </a:p>
          <a:p>
            <a:pPr lvl="1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original spend/revenue category was “Conversion”</a:t>
            </a:r>
          </a:p>
          <a:p>
            <a:pPr lvl="2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“Conversion” spend/revenue categories should not be used in transactions in        FY26 &amp; forward</a:t>
            </a:r>
          </a:p>
          <a:p>
            <a:pPr lvl="1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Ledger Account is being adjusted. Then need to select a spend/revenue category that aligns with the new Ledger Account you are moving the expense to.</a:t>
            </a:r>
          </a:p>
          <a:p>
            <a:pPr lvl="1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spend/revenue category was originally incorrect and needs to be adjusted</a:t>
            </a:r>
          </a:p>
          <a:p>
            <a:r>
              <a:rPr lang="en-US" dirty="0"/>
              <a:t>To assist with Spend/Revenue Category determination: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sz="2400" dirty="0">
                <a:solidFill>
                  <a:srgbClr val="0479A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the Workday FDM - Business Services</a:t>
            </a:r>
            <a:endParaRPr lang="en-US" sz="2400" dirty="0">
              <a:solidFill>
                <a:srgbClr val="0479A8"/>
              </a:solidFill>
            </a:endParaRPr>
          </a:p>
          <a:p>
            <a:pPr marL="457200" lvl="1" indent="0">
              <a:buNone/>
            </a:pPr>
            <a:r>
              <a:rPr lang="en-US" sz="2400">
                <a:solidFill>
                  <a:srgbClr val="0479A8"/>
                </a:solidFill>
                <a:hlinkClick r:id="rId4"/>
              </a:rPr>
              <a:t>FDM </a:t>
            </a:r>
            <a:r>
              <a:rPr lang="en-US" sz="2400" dirty="0">
                <a:solidFill>
                  <a:srgbClr val="0479A8"/>
                </a:solidFill>
                <a:hlinkClick r:id="rId4"/>
              </a:rPr>
              <a:t>Tool</a:t>
            </a:r>
            <a:endParaRPr lang="en-US" sz="2400" dirty="0">
              <a:solidFill>
                <a:srgbClr val="0479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5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F49FE-2B18-2652-A937-BFFBCEB55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EB2C9A-D928-732F-0895-4902B830F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52376"/>
            <a:ext cx="10668000" cy="678873"/>
          </a:xfrm>
        </p:spPr>
        <p:txBody>
          <a:bodyPr anchor="b">
            <a:normAutofit/>
          </a:bodyPr>
          <a:lstStyle/>
          <a:p>
            <a:r>
              <a:rPr lang="en-US" dirty="0"/>
              <a:t>Initiating Accounting Journals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710CFC-073F-45E3-52A4-0D49BF4B45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50" y="1147697"/>
            <a:ext cx="10370150" cy="53140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Two methods/options for initiating accounting journals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Directly in Workday via </a:t>
            </a:r>
            <a:r>
              <a:rPr lang="en-US" sz="2600" b="1" dirty="0"/>
              <a:t>Create Journal </a:t>
            </a:r>
            <a:r>
              <a:rPr lang="en-US" sz="2600" dirty="0"/>
              <a:t>task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Typically used with just a few journal lines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Using an EIB upload via </a:t>
            </a:r>
            <a:r>
              <a:rPr lang="en-US" sz="2600" b="1" dirty="0"/>
              <a:t>Launch/Schedule Integration </a:t>
            </a:r>
            <a:r>
              <a:rPr lang="en-US" sz="2600" dirty="0"/>
              <a:t>task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600" dirty="0"/>
          </a:p>
          <a:p>
            <a:pPr marL="0" lvl="1" indent="0">
              <a:lnSpc>
                <a:spcPct val="120000"/>
              </a:lnSpc>
              <a:buNone/>
            </a:pPr>
            <a:r>
              <a:rPr lang="en-US" sz="2400" dirty="0"/>
              <a:t>DOBS site:</a:t>
            </a:r>
            <a:endParaRPr lang="en-US" sz="2400" dirty="0">
              <a:hlinkClick r:id="rId3"/>
            </a:endParaRPr>
          </a:p>
          <a:p>
            <a:pPr marL="0" lvl="1" indent="0">
              <a:buNone/>
            </a:pPr>
            <a:r>
              <a:rPr lang="en-US" sz="2400" dirty="0">
                <a:hlinkClick r:id="rId3"/>
              </a:rPr>
              <a:t>https://businessservices.wisc.edu/accounting/workday-financial-accounting-and-pre-workday-historical-reporting/</a:t>
            </a:r>
            <a:r>
              <a:rPr lang="en-US" sz="2400" dirty="0"/>
              <a:t> </a:t>
            </a:r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r>
              <a:rPr lang="en-US" sz="2400" dirty="0"/>
              <a:t>UW EIB Library:</a:t>
            </a:r>
          </a:p>
          <a:p>
            <a:pPr marL="0" lvl="1" indent="0">
              <a:buNone/>
            </a:pPr>
            <a:r>
              <a:rPr lang="en-US" sz="2400" dirty="0">
                <a:hlinkClick r:id="rId4"/>
              </a:rPr>
              <a:t>https://kb.wisconsin.edu/workday/internal/148820</a:t>
            </a:r>
            <a:r>
              <a:rPr lang="en-US" sz="2400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1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77AD8-E3EF-EB73-20A6-018C50508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4C3F3B6-C2EA-A4AD-248C-087FDB5FD8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52376"/>
            <a:ext cx="10668000" cy="678873"/>
          </a:xfrm>
        </p:spPr>
        <p:txBody>
          <a:bodyPr anchor="b">
            <a:normAutofit/>
          </a:bodyPr>
          <a:lstStyle/>
          <a:p>
            <a:r>
              <a:rPr lang="en-US" dirty="0"/>
              <a:t>Header fields for Accounting Journal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80A0C-D50B-8BA0-A717-E54CF53C38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49" y="1147697"/>
            <a:ext cx="4467109" cy="4653335"/>
          </a:xfrm>
        </p:spPr>
        <p:txBody>
          <a:bodyPr>
            <a:normAutofit/>
          </a:bodyPr>
          <a:lstStyle/>
          <a:p>
            <a:r>
              <a:rPr lang="en-US" sz="2200" b="1" dirty="0"/>
              <a:t>Ledger:</a:t>
            </a:r>
            <a:r>
              <a:rPr lang="en-US" sz="2200" dirty="0"/>
              <a:t> UWMSN: University of Wisconsin Madison : Actuals</a:t>
            </a:r>
          </a:p>
          <a:p>
            <a:r>
              <a:rPr lang="en-US" sz="2200" b="1" dirty="0"/>
              <a:t>Accounting Date: </a:t>
            </a:r>
            <a:r>
              <a:rPr lang="en-US" sz="2200" dirty="0"/>
              <a:t>today’s date</a:t>
            </a:r>
          </a:p>
          <a:p>
            <a:r>
              <a:rPr lang="en-US" sz="2200" b="1" dirty="0"/>
              <a:t>Journal Source: </a:t>
            </a:r>
          </a:p>
          <a:p>
            <a:pPr lvl="1"/>
            <a:r>
              <a:rPr lang="en-US" sz="1700" dirty="0"/>
              <a:t>Manual Journal</a:t>
            </a:r>
          </a:p>
          <a:p>
            <a:pPr lvl="1"/>
            <a:r>
              <a:rPr lang="en-US" sz="1700" dirty="0"/>
              <a:t>Non-Salary Cost Transfer</a:t>
            </a:r>
          </a:p>
          <a:p>
            <a:pPr lvl="1"/>
            <a:r>
              <a:rPr lang="en-US" sz="1700" dirty="0"/>
              <a:t>Manual Journal – Transfer Only</a:t>
            </a:r>
          </a:p>
          <a:p>
            <a:pPr lvl="1"/>
            <a:r>
              <a:rPr lang="en-US" sz="1700" dirty="0"/>
              <a:t>Manual Journal – Internal Chargeback</a:t>
            </a:r>
          </a:p>
          <a:p>
            <a:r>
              <a:rPr lang="en-US" sz="2200" b="1" dirty="0"/>
              <a:t>Balancing Fund: </a:t>
            </a:r>
            <a:r>
              <a:rPr lang="en-US" sz="2200" dirty="0"/>
              <a:t>FD0001</a:t>
            </a:r>
          </a:p>
          <a:p>
            <a:r>
              <a:rPr lang="en-US" sz="2200" b="1" dirty="0"/>
              <a:t>Memo: </a:t>
            </a:r>
            <a:r>
              <a:rPr lang="en-US" sz="2200" dirty="0"/>
              <a:t>description of journal processing</a:t>
            </a:r>
          </a:p>
          <a:p>
            <a:r>
              <a:rPr lang="en-US" sz="2200" b="1" i="1" dirty="0"/>
              <a:t>External Reference:</a:t>
            </a:r>
            <a:r>
              <a:rPr lang="en-US" sz="2200" i="1" dirty="0"/>
              <a:t> additional information on journal</a:t>
            </a:r>
            <a:endParaRPr lang="en-US" sz="2200" b="1" i="1" dirty="0"/>
          </a:p>
          <a:p>
            <a:endParaRPr 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6CF86-2339-4184-710E-7871447E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289" y="983226"/>
            <a:ext cx="6697853" cy="276286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ACE32-B8C6-9D9D-FA28-95911047E3A4}"/>
              </a:ext>
            </a:extLst>
          </p:cNvPr>
          <p:cNvSpPr txBox="1"/>
          <p:nvPr/>
        </p:nvSpPr>
        <p:spPr>
          <a:xfrm>
            <a:off x="5447071" y="4011561"/>
            <a:ext cx="595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**Leave Book Code blank = Common Book</a:t>
            </a:r>
          </a:p>
          <a:p>
            <a:r>
              <a:rPr lang="en-US" dirty="0"/>
              <a:t>**Leave Operational Balancing </a:t>
            </a:r>
            <a:r>
              <a:rPr lang="en-US" dirty="0" err="1"/>
              <a:t>Worktags</a:t>
            </a:r>
            <a:r>
              <a:rPr lang="en-US" dirty="0"/>
              <a:t> blank</a:t>
            </a:r>
          </a:p>
        </p:txBody>
      </p:sp>
    </p:spTree>
    <p:extLst>
      <p:ext uri="{BB962C8B-B14F-4D97-AF65-F5344CB8AC3E}">
        <p14:creationId xmlns:p14="http://schemas.microsoft.com/office/powerpoint/2010/main" val="55433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D4BCD-3C24-A6E7-32C3-674B5E471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262E448-3878-99E7-25E4-5A029110EC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52376"/>
            <a:ext cx="10668000" cy="678873"/>
          </a:xfrm>
        </p:spPr>
        <p:txBody>
          <a:bodyPr anchor="b">
            <a:normAutofit/>
          </a:bodyPr>
          <a:lstStyle/>
          <a:p>
            <a:r>
              <a:rPr lang="en-US" dirty="0"/>
              <a:t>Journal Lines for Accounting Journal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2DEB8-A29E-2FC9-7AF6-706B641F29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49" y="1052053"/>
            <a:ext cx="4467109" cy="5805948"/>
          </a:xfrm>
        </p:spPr>
        <p:txBody>
          <a:bodyPr>
            <a:normAutofit fontScale="70000" lnSpcReduction="20000"/>
          </a:bodyPr>
          <a:lstStyle/>
          <a:p>
            <a:r>
              <a:rPr lang="en-US" sz="2200" b="1" dirty="0"/>
              <a:t>Ledger Account:</a:t>
            </a:r>
            <a:r>
              <a:rPr lang="en-US" sz="2200" dirty="0"/>
              <a:t> expense or revenue account</a:t>
            </a:r>
          </a:p>
          <a:p>
            <a:r>
              <a:rPr lang="en-US" sz="2200" b="1" dirty="0"/>
              <a:t>Debit/Credit: </a:t>
            </a:r>
            <a:r>
              <a:rPr lang="en-US" sz="2200" dirty="0"/>
              <a:t>dollar amounts to move</a:t>
            </a:r>
          </a:p>
          <a:p>
            <a:r>
              <a:rPr lang="en-US" sz="2200" b="1" dirty="0"/>
              <a:t>Memo: </a:t>
            </a:r>
          </a:p>
          <a:p>
            <a:pPr lvl="1"/>
            <a:r>
              <a:rPr lang="en-US" sz="1700" dirty="0"/>
              <a:t>Manual Journal/Manual Journal Transfers Only - Line description (similar to what would be entered in JET)</a:t>
            </a:r>
          </a:p>
          <a:p>
            <a:pPr lvl="1"/>
            <a:r>
              <a:rPr lang="en-US" sz="1700" dirty="0"/>
              <a:t>Non-Salary Cost Transfer - The operational transaction number </a:t>
            </a:r>
          </a:p>
          <a:p>
            <a:pPr lvl="1"/>
            <a:r>
              <a:rPr lang="en-US" sz="1700" dirty="0"/>
              <a:t>Manual Journal – Internal Chargeback – ISD Number</a:t>
            </a:r>
          </a:p>
          <a:p>
            <a:r>
              <a:rPr lang="en-US" sz="2200" b="1" dirty="0"/>
              <a:t>External Reference:</a:t>
            </a:r>
          </a:p>
          <a:p>
            <a:pPr lvl="1"/>
            <a:r>
              <a:rPr lang="en-US" sz="1700" dirty="0"/>
              <a:t>Manual Journal w/ Award Costs or Manual Journal Transfer Only: Fill in when appropriate – maybe used for external voucher/invoice reference or journal reference that they may use in JET today</a:t>
            </a:r>
          </a:p>
          <a:p>
            <a:pPr lvl="1"/>
            <a:r>
              <a:rPr lang="en-US" sz="1700" dirty="0"/>
              <a:t>Non Salary Cost Transfer/Manual Journal – Internal Transfer: Change performed on Operational Transaction and Operational Transaction number</a:t>
            </a:r>
          </a:p>
          <a:p>
            <a:r>
              <a:rPr lang="en-US" sz="2200" b="1" dirty="0"/>
              <a:t>Driver Worktag: </a:t>
            </a:r>
            <a:r>
              <a:rPr lang="en-US" sz="2200" dirty="0"/>
              <a:t>enter the program/grant/gift/project</a:t>
            </a:r>
          </a:p>
          <a:p>
            <a:pPr lvl="1"/>
            <a:r>
              <a:rPr lang="en-US" sz="1700" i="1" dirty="0"/>
              <a:t>Auto populates with default cost center/fund/function</a:t>
            </a:r>
          </a:p>
          <a:p>
            <a:pPr lvl="1"/>
            <a:r>
              <a:rPr lang="en-US" sz="1700" i="1" dirty="0"/>
              <a:t>Can update those to other values if they are allowable on driver </a:t>
            </a:r>
            <a:r>
              <a:rPr lang="en-US" sz="1700" i="1" dirty="0" err="1"/>
              <a:t>worktag</a:t>
            </a:r>
            <a:endParaRPr lang="en-US" sz="1700" i="1" dirty="0"/>
          </a:p>
          <a:p>
            <a:r>
              <a:rPr lang="en-US" sz="2200" b="1" dirty="0"/>
              <a:t>Spend Category/Revenue Category: </a:t>
            </a:r>
            <a:endParaRPr lang="en-US" sz="2200" dirty="0"/>
          </a:p>
          <a:p>
            <a:pPr lvl="1"/>
            <a:r>
              <a:rPr lang="en-US" sz="1700" dirty="0"/>
              <a:t>Expense Ledger Account – spend category</a:t>
            </a:r>
          </a:p>
          <a:p>
            <a:pPr lvl="1"/>
            <a:r>
              <a:rPr lang="en-US" sz="1700" dirty="0"/>
              <a:t>Revenue Ledger Account – revenue category</a:t>
            </a:r>
          </a:p>
          <a:p>
            <a:pPr lvl="1"/>
            <a:r>
              <a:rPr lang="en-US" sz="1700" dirty="0"/>
              <a:t>Never use spend or revenue category with ‘CONVERSION’ in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87BC-9273-AB50-C822-E496139F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258" y="703192"/>
            <a:ext cx="6095999" cy="2917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91256-A32B-D708-F095-E904DA732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58" y="3339973"/>
            <a:ext cx="6095999" cy="33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2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11E88-4A6E-9781-59E7-A08647598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44D508-1434-6DFF-18AC-BB9A0F1AB9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52376"/>
            <a:ext cx="10668000" cy="678873"/>
          </a:xfrm>
        </p:spPr>
        <p:txBody>
          <a:bodyPr anchor="b">
            <a:normAutofit fontScale="92500"/>
          </a:bodyPr>
          <a:lstStyle/>
          <a:p>
            <a:r>
              <a:rPr lang="en-US" dirty="0"/>
              <a:t>Creating Manual Journal– Non Salary Cost Transfer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DE7C62F-BF4D-1431-19CD-86AD16F31E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50" y="1147697"/>
            <a:ext cx="10370150" cy="5090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creating a Manual Accounting Journal to move Non Salary Costs</a:t>
            </a:r>
          </a:p>
          <a:p>
            <a:pPr lvl="1"/>
            <a:r>
              <a:rPr lang="en-US" dirty="0"/>
              <a:t>Always use a spend category with the expense ledger account</a:t>
            </a:r>
          </a:p>
          <a:p>
            <a:pPr lvl="1"/>
            <a:r>
              <a:rPr lang="en-US" dirty="0"/>
              <a:t>In general, the Credit column should be the costs moving From</a:t>
            </a:r>
          </a:p>
          <a:p>
            <a:pPr lvl="1"/>
            <a:r>
              <a:rPr lang="en-US" dirty="0"/>
              <a:t>In general, the Debit column should be the costs moving To</a:t>
            </a:r>
          </a:p>
          <a:p>
            <a:pPr lvl="2"/>
            <a:r>
              <a:rPr lang="en-US" dirty="0"/>
              <a:t>From the old NSCT Tool:</a:t>
            </a:r>
          </a:p>
          <a:p>
            <a:pPr lvl="3"/>
            <a:r>
              <a:rPr lang="en-US" dirty="0"/>
              <a:t>Credit column = ‘FROM’ funding string</a:t>
            </a:r>
          </a:p>
          <a:p>
            <a:pPr lvl="3"/>
            <a:r>
              <a:rPr lang="en-US" dirty="0"/>
              <a:t>Debit column = ‘TO’ funding string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**Note: The opposite should be used if moving a discount when moving a discount (ledger account 7080) or negative expense:</a:t>
            </a:r>
          </a:p>
          <a:p>
            <a:pPr lvl="2"/>
            <a:r>
              <a:rPr lang="en-US" dirty="0"/>
              <a:t>If moving an expense that is negative:</a:t>
            </a:r>
          </a:p>
          <a:p>
            <a:pPr lvl="3"/>
            <a:r>
              <a:rPr lang="en-US" dirty="0"/>
              <a:t>Debit Column – original funding (FROM)</a:t>
            </a:r>
          </a:p>
          <a:p>
            <a:pPr lvl="3"/>
            <a:r>
              <a:rPr lang="en-US" dirty="0"/>
              <a:t>Credit Column – </a:t>
            </a:r>
            <a:r>
              <a:rPr lang="en-US"/>
              <a:t>new funding (TO)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3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79210-D65C-FA7B-3CEC-DB2904CDC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C911E53-F99C-4B45-D210-BBE252DB8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66232"/>
            <a:ext cx="10668000" cy="665018"/>
          </a:xfrm>
        </p:spPr>
        <p:txBody>
          <a:bodyPr anchor="b">
            <a:normAutofit/>
          </a:bodyPr>
          <a:lstStyle/>
          <a:p>
            <a:r>
              <a:rPr lang="en-US" dirty="0"/>
              <a:t>Reminders for Accounting Journal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F733B-5A48-FDB0-202F-01456A3AA4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50" y="1061884"/>
            <a:ext cx="9677400" cy="55070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Ledger always ‘</a:t>
            </a:r>
            <a:r>
              <a:rPr lang="en-US" b="1" dirty="0"/>
              <a:t>UWMSN ACTUALS</a:t>
            </a:r>
            <a:r>
              <a:rPr lang="en-US" dirty="0"/>
              <a:t>’</a:t>
            </a:r>
          </a:p>
          <a:p>
            <a:r>
              <a:rPr lang="en-US" dirty="0"/>
              <a:t>Do not back-date journal entry dates or change/back date budget dates in journal lines </a:t>
            </a:r>
          </a:p>
          <a:p>
            <a:r>
              <a:rPr lang="en-US" dirty="0"/>
              <a:t>Only use journal sources:</a:t>
            </a:r>
          </a:p>
          <a:p>
            <a:pPr lvl="2"/>
            <a:r>
              <a:rPr lang="en-US" sz="2400" dirty="0"/>
              <a:t>Manual Journal</a:t>
            </a:r>
          </a:p>
          <a:p>
            <a:pPr lvl="2"/>
            <a:r>
              <a:rPr lang="en-US" sz="2400" dirty="0"/>
              <a:t>Manual Journal – Internal Chargeback (can only use account 6750/4750)</a:t>
            </a:r>
          </a:p>
          <a:p>
            <a:pPr lvl="2"/>
            <a:r>
              <a:rPr lang="en-US" sz="2400" dirty="0"/>
              <a:t>Non Salary Cost Transfer</a:t>
            </a:r>
            <a:endParaRPr lang="en-US" dirty="0"/>
          </a:p>
          <a:p>
            <a:r>
              <a:rPr lang="en-US" dirty="0"/>
              <a:t>Balancing Fund </a:t>
            </a:r>
            <a:r>
              <a:rPr lang="en-US" b="1" dirty="0"/>
              <a:t>ALWAYS</a:t>
            </a:r>
            <a:r>
              <a:rPr lang="en-US" dirty="0"/>
              <a:t> FD0001</a:t>
            </a:r>
          </a:p>
          <a:p>
            <a:r>
              <a:rPr lang="en-US" dirty="0"/>
              <a:t>Leave ‘Book Code’ blank = Common Book</a:t>
            </a:r>
          </a:p>
          <a:p>
            <a:r>
              <a:rPr lang="en-US" dirty="0"/>
              <a:t>Cannot use any ledger account or spend/revenue category with ‘Conversion’ in the name</a:t>
            </a:r>
          </a:p>
          <a:p>
            <a:pPr lvl="1"/>
            <a:r>
              <a:rPr lang="en-US" dirty="0">
                <a:hlinkClick r:id="rId3"/>
              </a:rPr>
              <a:t>Listing of ledger accounts with spend/revenue categories</a:t>
            </a:r>
            <a:endParaRPr lang="en-US" dirty="0"/>
          </a:p>
          <a:p>
            <a:r>
              <a:rPr lang="en-US" dirty="0"/>
              <a:t>All Journals need attachments</a:t>
            </a:r>
          </a:p>
          <a:p>
            <a:pPr lvl="1"/>
            <a:r>
              <a:rPr lang="en-US" dirty="0"/>
              <a:t>Make sure support on entry gives approver all information on what the journal entry is doing; can add notes on the journal before submitting as well. </a:t>
            </a:r>
          </a:p>
          <a:p>
            <a:pPr lvl="1"/>
            <a:r>
              <a:rPr lang="en-US" dirty="0"/>
              <a:t>If going to/from a grant Worktag, always need to fill out the </a:t>
            </a:r>
            <a:r>
              <a:rPr lang="en-US" dirty="0">
                <a:hlinkClick r:id="rId4"/>
              </a:rPr>
              <a:t>grant questionnaire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70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46855-BFDD-256F-E102-53760B66D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E31C55D-3F8D-BBE7-1963-64D6F9200D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66232"/>
            <a:ext cx="10668000" cy="665018"/>
          </a:xfrm>
        </p:spPr>
        <p:txBody>
          <a:bodyPr anchor="b">
            <a:normAutofit/>
          </a:bodyPr>
          <a:lstStyle/>
          <a:p>
            <a:r>
              <a:rPr lang="en-US" dirty="0"/>
              <a:t>Review Accounting Journal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C4991-768D-6C70-134B-2B8AA5FF89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50" y="1147698"/>
            <a:ext cx="9677400" cy="50466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Journals need attachments</a:t>
            </a:r>
          </a:p>
          <a:p>
            <a:pPr lvl="1"/>
            <a:r>
              <a:rPr lang="en-US" dirty="0"/>
              <a:t>Correct supporting documentation is needed on all accounting journals</a:t>
            </a:r>
          </a:p>
          <a:p>
            <a:r>
              <a:rPr lang="en-US" dirty="0"/>
              <a:t>Verify correct journal source is being used for entry that is processed</a:t>
            </a:r>
          </a:p>
          <a:p>
            <a:r>
              <a:rPr lang="en-US" dirty="0"/>
              <a:t>Verify balancing fund being used is FD0001</a:t>
            </a:r>
          </a:p>
          <a:p>
            <a:r>
              <a:rPr lang="en-US" dirty="0"/>
              <a:t>Book code is left blank on journal</a:t>
            </a:r>
          </a:p>
          <a:p>
            <a:r>
              <a:rPr lang="en-US" dirty="0"/>
              <a:t>Budget date is not back dated</a:t>
            </a:r>
          </a:p>
          <a:p>
            <a:r>
              <a:rPr lang="en-US" dirty="0"/>
              <a:t>Confirm spend/revenue category is filled in appropriately </a:t>
            </a:r>
          </a:p>
          <a:p>
            <a:pPr lvl="1"/>
            <a:r>
              <a:rPr lang="en-US" dirty="0"/>
              <a:t>No spend/revenue categories with ‘Conversion’ in the name</a:t>
            </a:r>
          </a:p>
          <a:p>
            <a:pPr lvl="1"/>
            <a:r>
              <a:rPr lang="en-US" dirty="0"/>
              <a:t>Expense Ledger Account = Spend Category</a:t>
            </a:r>
          </a:p>
          <a:p>
            <a:pPr lvl="1"/>
            <a:r>
              <a:rPr lang="en-US" dirty="0"/>
              <a:t>Revenue Ledger Account = Revenue Category</a:t>
            </a:r>
          </a:p>
          <a:p>
            <a:pPr lvl="1"/>
            <a:r>
              <a:rPr lang="en-US" dirty="0"/>
              <a:t>When using account 6027, Equipment Expense, must fill in the Additional Worktag “Expenditure Treatment: Capital Equipment”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9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D3A5E-FF08-B560-389A-37F0F234E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5E4483-39F9-8316-CED4-CAF48DD8E7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Sending Transactions Back to Initiator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BD088-7EF8-88A4-785E-EBA50CE381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50" y="1274697"/>
            <a:ext cx="9677400" cy="442801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Send transactions back to initiator for corrections when: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900" dirty="0"/>
              <a:t>Any item on previous slide is not correct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Costs being transferred to or from grant worktag are not appropriate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Change Reason entered on Accounting Adjustment or Non-Salary Cost Transfer journal is not appropriate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Under or Over 90 Day questionnaire in Workday is not answered satisfactorily to meet compliance needs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Under or Over 90 Day questionnaire is not </a:t>
            </a:r>
            <a:r>
              <a:rPr lang="en-US" sz="2000" b="1" dirty="0"/>
              <a:t>ATTACHED</a:t>
            </a:r>
            <a:r>
              <a:rPr lang="en-US" sz="2000" dirty="0"/>
              <a:t> to Non-Salary Cost Transfer (or any) accounting journal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Any other support documents are not attached as expected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A journal source of Manual Journal-Transfers Only was used on an accounting journal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sz="1900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075095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7B547-D374-8EE7-052D-9EEC14C2C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584533-BDCA-AA5B-DFA5-787CE6E1CB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0C1A-0C4B-7FB3-6D91-9163B9371D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50" y="1147697"/>
            <a:ext cx="9677400" cy="5350596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Workday Financial Accounting and Pre-Workday Historical Reporting</a:t>
            </a:r>
            <a:endParaRPr lang="en-US" dirty="0"/>
          </a:p>
          <a:p>
            <a:r>
              <a:rPr lang="en-US" dirty="0">
                <a:hlinkClick r:id="rId4"/>
              </a:rPr>
              <a:t>FDM Tool </a:t>
            </a:r>
            <a:endParaRPr lang="en-US" dirty="0"/>
          </a:p>
          <a:p>
            <a:r>
              <a:rPr lang="en-US" dirty="0">
                <a:hlinkClick r:id="rId5"/>
              </a:rPr>
              <a:t>Using the Workday FDM</a:t>
            </a:r>
            <a:endParaRPr lang="en-US" dirty="0"/>
          </a:p>
          <a:p>
            <a:r>
              <a:rPr lang="en-US" dirty="0">
                <a:hlinkClick r:id="rId6"/>
              </a:rPr>
              <a:t>Key Terms/Definitions</a:t>
            </a:r>
            <a:endParaRPr lang="en-US" dirty="0"/>
          </a:p>
          <a:p>
            <a:r>
              <a:rPr lang="en-US" dirty="0"/>
              <a:t>Job Aids from ATP website:</a:t>
            </a:r>
          </a:p>
          <a:p>
            <a:pPr lvl="1"/>
            <a:r>
              <a:rPr lang="en-US" dirty="0">
                <a:hlinkClick r:id="rId7"/>
              </a:rPr>
              <a:t>Create Accounting Journal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Payroll Accounting Adjustment 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Create Manual Journal for Internal Program Income</a:t>
            </a:r>
            <a:r>
              <a:rPr lang="en-US" dirty="0"/>
              <a:t> - Supplementary information for those processing an internal program income journal when the revenue related to the sale of a good or service from a Universities of Wisconsin campus should be returned to a grant.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8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DA7E5-CA9C-5659-64D0-EAA463BA202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839913"/>
            <a:ext cx="12192000" cy="4446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 </a:t>
            </a:r>
          </a:p>
          <a:p>
            <a:pPr marL="0" indent="0" algn="ctr">
              <a:buNone/>
            </a:pPr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6906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AB3C82-6844-0F31-5C11-EB7F70A51D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166DE-C780-486F-446C-A17674ADA3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50" y="1147697"/>
            <a:ext cx="9677400" cy="4880963"/>
          </a:xfrm>
        </p:spPr>
        <p:txBody>
          <a:bodyPr>
            <a:normAutofit/>
          </a:bodyPr>
          <a:lstStyle/>
          <a:p>
            <a:r>
              <a:rPr lang="en-US" dirty="0"/>
              <a:t>Decision Tree for processing Journals in Workday</a:t>
            </a:r>
          </a:p>
          <a:p>
            <a:r>
              <a:rPr lang="en-US" dirty="0"/>
              <a:t>Journal Sources for Accounting Journals</a:t>
            </a:r>
          </a:p>
          <a:p>
            <a:r>
              <a:rPr lang="en-US" dirty="0"/>
              <a:t>Ledger Accounts with Spend and Revenue Categories </a:t>
            </a:r>
          </a:p>
          <a:p>
            <a:r>
              <a:rPr lang="en-US" dirty="0"/>
              <a:t>Process Accounting Journals in Workday</a:t>
            </a:r>
          </a:p>
          <a:p>
            <a:r>
              <a:rPr lang="en-US" dirty="0"/>
              <a:t>Accounting Journal Review Checks</a:t>
            </a:r>
          </a:p>
          <a:p>
            <a:r>
              <a:rPr lang="en-US" dirty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262350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EABAC2-3A21-0792-7F22-1D3F6C37DC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52376"/>
            <a:ext cx="10668000" cy="678873"/>
          </a:xfrm>
        </p:spPr>
        <p:txBody>
          <a:bodyPr anchor="b">
            <a:normAutofit/>
          </a:bodyPr>
          <a:lstStyle/>
          <a:p>
            <a:r>
              <a:rPr lang="en-US" dirty="0"/>
              <a:t>Journal Type Decision Tree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1194D45-39AF-12CA-FCFB-81ECC7C6FD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50" y="1147697"/>
            <a:ext cx="4349122" cy="4446053"/>
          </a:xfrm>
        </p:spPr>
        <p:txBody>
          <a:bodyPr>
            <a:normAutofit/>
          </a:bodyPr>
          <a:lstStyle/>
          <a:p>
            <a:r>
              <a:rPr lang="en-US" dirty="0"/>
              <a:t>Purpose: To Determine what type of journal or business process to use when adjusting, transferring, or manually recording revenue or expenditures.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Decision Tree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8E8E1-6B06-F65C-7F40-FD33FB180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836" y="1020871"/>
            <a:ext cx="5608806" cy="4816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75500-CA85-5232-FF5B-4599E24FA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456" y="1249490"/>
            <a:ext cx="1897544" cy="21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2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D573C-BADF-4F7A-8E1C-5E4380953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259DEF-A9F4-6C9B-352A-D1D1F75884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52376"/>
            <a:ext cx="10668000" cy="678873"/>
          </a:xfrm>
        </p:spPr>
        <p:txBody>
          <a:bodyPr anchor="b">
            <a:normAutofit fontScale="85000" lnSpcReduction="10000"/>
          </a:bodyPr>
          <a:lstStyle/>
          <a:p>
            <a:r>
              <a:rPr lang="en-US" dirty="0"/>
              <a:t>Journal Type Decision Tree – Non Salary Cost Transfer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C6C1B7-437D-C489-B9C0-9E509A734E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50" y="1147697"/>
            <a:ext cx="10370150" cy="5090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Versions of a Non-Salary Cost Transfer in Workday:</a:t>
            </a:r>
          </a:p>
          <a:p>
            <a:pPr marL="803275" lvl="1" indent="-346075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b="1" dirty="0"/>
              <a:t>Accounting Adjustment</a:t>
            </a:r>
            <a:r>
              <a:rPr lang="en-US" sz="2400" dirty="0"/>
              <a:t>:  Directly adjusts supplier invoices, supplier invoice adjustments, expense reports, or procurement card transactions in paid status.</a:t>
            </a:r>
          </a:p>
          <a:p>
            <a:pPr lvl="2"/>
            <a:r>
              <a:rPr lang="en-US" dirty="0"/>
              <a:t>This process cannot be used to split fund any transactions, update the spend category on an individual expense report, or transfer multiple operational transactions at the same time.</a:t>
            </a:r>
          </a:p>
          <a:p>
            <a:pPr marL="803275" lvl="1" indent="-346075">
              <a:buFont typeface="+mj-lt"/>
              <a:buAutoNum type="arabicPeriod"/>
            </a:pPr>
            <a:r>
              <a:rPr lang="en-US" sz="2400" dirty="0"/>
              <a:t>Manual Journal of </a:t>
            </a:r>
            <a:r>
              <a:rPr lang="en-US" sz="2400" b="1" dirty="0"/>
              <a:t>“Non-Salary Cost Transfer”</a:t>
            </a:r>
            <a:r>
              <a:rPr lang="en-US" sz="2400" dirty="0"/>
              <a:t> journal source:  Used to transfer non salary expenses when one of the limitations of an Accounting Adjustment is present. </a:t>
            </a:r>
          </a:p>
          <a:p>
            <a:pPr lvl="2"/>
            <a:r>
              <a:rPr lang="en-US" dirty="0"/>
              <a:t>Ledger Account 6750 is not allowed on this journal source</a:t>
            </a:r>
          </a:p>
        </p:txBody>
      </p:sp>
    </p:spTree>
    <p:extLst>
      <p:ext uri="{BB962C8B-B14F-4D97-AF65-F5344CB8AC3E}">
        <p14:creationId xmlns:p14="http://schemas.microsoft.com/office/powerpoint/2010/main" val="38268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0870C-0BE8-0FD7-E646-5C059D42C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112C6B-8BAD-D631-5CF0-4DE22D271E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52376"/>
            <a:ext cx="10668000" cy="678873"/>
          </a:xfrm>
        </p:spPr>
        <p:txBody>
          <a:bodyPr anchor="b">
            <a:normAutofit fontScale="85000" lnSpcReduction="10000"/>
          </a:bodyPr>
          <a:lstStyle/>
          <a:p>
            <a:r>
              <a:rPr lang="en-US" dirty="0"/>
              <a:t>Journal Type Decision Tree – Non Salary Cost Transfer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597096B-A28C-2FCC-1F46-1DDE49A765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50" y="1147697"/>
            <a:ext cx="10370150" cy="50905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Versions of a Non-Salary Cost Transfer in Workday (</a:t>
            </a:r>
            <a:r>
              <a:rPr lang="en-US" dirty="0" err="1"/>
              <a:t>Cont</a:t>
            </a:r>
            <a:r>
              <a:rPr lang="en-US" dirty="0"/>
              <a:t>):</a:t>
            </a:r>
            <a:endParaRPr lang="en-US" b="1" dirty="0"/>
          </a:p>
          <a:p>
            <a:pPr marL="741363" lvl="1" indent="-284163">
              <a:buNone/>
            </a:pPr>
            <a:r>
              <a:rPr lang="en-US" sz="2400" dirty="0"/>
              <a:t>3. Manual Journal of </a:t>
            </a:r>
            <a:r>
              <a:rPr lang="en-US" sz="2400" b="1" dirty="0"/>
              <a:t>“Manual Journal – Internal Chargeback”</a:t>
            </a:r>
            <a:r>
              <a:rPr lang="en-US" sz="2400" dirty="0"/>
              <a:t> journal source:  Specifically used to transfer expenses on Ledger Account 6750 from one funding string to another.  Only to be used to correct pre-Workday internal billings on account 6750 or adjust large billings done in Workday via EIB (FPM or DoIT billing).  6750 must be used for the debit and credit.</a:t>
            </a:r>
          </a:p>
          <a:p>
            <a:pPr lvl="2"/>
            <a:r>
              <a:rPr lang="en-US" dirty="0"/>
              <a:t>In general, the Internal Service Provider (ISP) should be contacted to adjust the original Internal Service Delivery (ISD) transaction as much as possible.  This journal source is only intended to be a work around when the ISP can’t adjust the original ISD due to its size/nature.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RULE OF THUMB</a:t>
            </a:r>
            <a:r>
              <a:rPr lang="en-US" dirty="0"/>
              <a:t>:  If would have previously used Cost Transfer Tool to move the non salary expense, one of these three methods is used.  </a:t>
            </a:r>
          </a:p>
        </p:txBody>
      </p:sp>
    </p:spTree>
    <p:extLst>
      <p:ext uri="{BB962C8B-B14F-4D97-AF65-F5344CB8AC3E}">
        <p14:creationId xmlns:p14="http://schemas.microsoft.com/office/powerpoint/2010/main" val="288719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8FDD5-0AC8-4B28-EFA3-74B86C6DA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7F094D-62F6-0B9D-FA6D-5CF251E8DE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52376"/>
            <a:ext cx="10668000" cy="678873"/>
          </a:xfrm>
        </p:spPr>
        <p:txBody>
          <a:bodyPr anchor="b">
            <a:normAutofit/>
          </a:bodyPr>
          <a:lstStyle/>
          <a:p>
            <a:r>
              <a:rPr lang="en-US" dirty="0"/>
              <a:t>Journal Type Decision Tree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0952118-716E-37B2-C4D3-D3C6BB3E33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50" y="1147697"/>
            <a:ext cx="10668000" cy="5151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Versions of a Revenue Transfer in Workday:</a:t>
            </a:r>
          </a:p>
          <a:p>
            <a:pPr lvl="1"/>
            <a:r>
              <a:rPr lang="en-US" sz="2400" b="1" dirty="0"/>
              <a:t>Manual Journal:  </a:t>
            </a:r>
            <a:r>
              <a:rPr lang="en-US" sz="2400" dirty="0"/>
              <a:t>Used when revenue or balance sheet accounts are being adjusted.  Creating a manual journal that is NOT one of the following: </a:t>
            </a:r>
          </a:p>
          <a:p>
            <a:pPr lvl="2"/>
            <a:r>
              <a:rPr lang="en-US" dirty="0"/>
              <a:t>A Non-Salary Cost Transfer</a:t>
            </a:r>
          </a:p>
          <a:p>
            <a:pPr lvl="2"/>
            <a:r>
              <a:rPr lang="en-US" dirty="0"/>
              <a:t>A Manual Journal – Transfers ONLY on Ledger Account 9000</a:t>
            </a:r>
          </a:p>
          <a:p>
            <a:pPr lvl="2"/>
            <a:r>
              <a:rPr lang="en-US" dirty="0"/>
              <a:t>A Manual Journal – Internal Chargeback on Ledger Account 6750</a:t>
            </a:r>
          </a:p>
          <a:p>
            <a:pPr lvl="1"/>
            <a:r>
              <a:rPr lang="en-US" sz="2400" b="1" dirty="0"/>
              <a:t>Manual Journal – Transfers ONLY</a:t>
            </a:r>
            <a:r>
              <a:rPr lang="en-US" sz="2400" dirty="0"/>
              <a:t>:  Used for operational revenue transfers where Ledger Account 9000 is used on all lines of the entry.</a:t>
            </a:r>
          </a:p>
          <a:p>
            <a:pPr lvl="3"/>
            <a:r>
              <a:rPr lang="en-US" b="1" dirty="0">
                <a:highlight>
                  <a:srgbClr val="FFFF00"/>
                </a:highlight>
              </a:rPr>
              <a:t>Not allowed on grants 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1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AE7E5-3356-F420-C99A-A11D5D963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FA46E6E-6543-DA79-19FC-37A8D6E412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66232"/>
            <a:ext cx="10668000" cy="665018"/>
          </a:xfrm>
        </p:spPr>
        <p:txBody>
          <a:bodyPr anchor="b">
            <a:normAutofit/>
          </a:bodyPr>
          <a:lstStyle/>
          <a:p>
            <a:r>
              <a:rPr lang="en-US" dirty="0"/>
              <a:t>Journal Sources for Accounting Journal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7D92EEB-C4A5-A57A-6B89-2382A68903C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5183636"/>
              </p:ext>
            </p:extLst>
          </p:nvPr>
        </p:nvGraphicFramePr>
        <p:xfrm>
          <a:off x="793150" y="1147697"/>
          <a:ext cx="9677400" cy="4446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442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87F3E-2ADC-C327-731E-885CC4DA6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E52DC8-6925-F910-32D8-4D9449719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52376"/>
            <a:ext cx="10668000" cy="678873"/>
          </a:xfrm>
        </p:spPr>
        <p:txBody>
          <a:bodyPr anchor="b">
            <a:normAutofit/>
          </a:bodyPr>
          <a:lstStyle/>
          <a:p>
            <a:r>
              <a:rPr lang="en-US" dirty="0"/>
              <a:t>Journal Type Decision Tree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498DD1B-ADEF-2906-A364-8F26345667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50" y="1147697"/>
            <a:ext cx="10370150" cy="51515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Journal sources we would </a:t>
            </a:r>
            <a:r>
              <a:rPr lang="en-US" u="sng" dirty="0"/>
              <a:t>NOT</a:t>
            </a:r>
            <a:r>
              <a:rPr lang="en-US" dirty="0"/>
              <a:t> expect campus to use:</a:t>
            </a:r>
          </a:p>
          <a:p>
            <a:pPr lvl="1"/>
            <a:r>
              <a:rPr lang="en-US" dirty="0"/>
              <a:t>Beginning Balance</a:t>
            </a:r>
          </a:p>
          <a:p>
            <a:pPr lvl="1"/>
            <a:r>
              <a:rPr lang="en-US" dirty="0"/>
              <a:t>Equity Pickup</a:t>
            </a:r>
          </a:p>
          <a:p>
            <a:pPr lvl="1"/>
            <a:r>
              <a:rPr lang="en-US" dirty="0"/>
              <a:t>General Ledger Conversion  			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WEST Only</a:t>
            </a:r>
          </a:p>
          <a:p>
            <a:pPr lvl="1"/>
            <a:r>
              <a:rPr lang="en-US" dirty="0"/>
              <a:t>Grants LTD Conversion				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WEST Only</a:t>
            </a:r>
          </a:p>
          <a:p>
            <a:pPr lvl="1"/>
            <a:r>
              <a:rPr lang="en-US" dirty="0"/>
              <a:t>Grants LTD Conversion – Reversal ACP OFF  	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WEST Only</a:t>
            </a:r>
          </a:p>
          <a:p>
            <a:pPr lvl="1"/>
            <a:r>
              <a:rPr lang="en-US" dirty="0"/>
              <a:t>Manual Journal – Cost Share Only 				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RSP Only</a:t>
            </a:r>
          </a:p>
          <a:p>
            <a:pPr lvl="1"/>
            <a:r>
              <a:rPr lang="en-US" dirty="0"/>
              <a:t>Manual Journal –F&amp;A Adjustment  				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RSP Only</a:t>
            </a:r>
          </a:p>
          <a:p>
            <a:pPr lvl="1"/>
            <a:r>
              <a:rPr lang="en-US" dirty="0"/>
              <a:t>Manual Journal – No Award Costs		 		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RSP Only</a:t>
            </a:r>
          </a:p>
          <a:p>
            <a:pPr lvl="1"/>
            <a:r>
              <a:rPr lang="en-US" dirty="0"/>
              <a:t>Manual Journal – Payroll Accounting Adjustment  		</a:t>
            </a:r>
            <a:r>
              <a:rPr lang="en-US" b="1" dirty="0">
                <a:solidFill>
                  <a:srgbClr val="0070C0"/>
                </a:solidFill>
              </a:rPr>
              <a:t>DOBS Only</a:t>
            </a:r>
          </a:p>
          <a:p>
            <a:pPr lvl="1"/>
            <a:r>
              <a:rPr lang="en-US" dirty="0"/>
              <a:t>Manual Journal – XJV					</a:t>
            </a:r>
            <a:r>
              <a:rPr lang="en-US" b="1" dirty="0"/>
              <a:t>UWSA Only</a:t>
            </a:r>
          </a:p>
          <a:p>
            <a:pPr lvl="1"/>
            <a:r>
              <a:rPr lang="en-US" dirty="0"/>
              <a:t>Manual Journal – XML 					</a:t>
            </a:r>
            <a:r>
              <a:rPr lang="en-US" b="1" dirty="0"/>
              <a:t>UWSA Only</a:t>
            </a:r>
          </a:p>
          <a:p>
            <a:pPr lvl="1"/>
            <a:r>
              <a:rPr lang="en-US" dirty="0"/>
              <a:t>Manual Journal – Year End Adjustments  			</a:t>
            </a:r>
            <a:r>
              <a:rPr lang="en-US" b="1" dirty="0">
                <a:solidFill>
                  <a:srgbClr val="0070C0"/>
                </a:solidFill>
              </a:rPr>
              <a:t>DOBS Only </a:t>
            </a:r>
          </a:p>
          <a:p>
            <a:pPr lvl="1"/>
            <a:r>
              <a:rPr lang="en-US" dirty="0"/>
              <a:t>Project LTD Conversion				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WEST Only</a:t>
            </a:r>
          </a:p>
          <a:p>
            <a:pPr lvl="1"/>
            <a:r>
              <a:rPr lang="en-US" dirty="0"/>
              <a:t>Residual Balance Transfer  					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RSP Only</a:t>
            </a:r>
          </a:p>
          <a:p>
            <a:pPr lvl="1"/>
            <a:r>
              <a:rPr lang="en-US" dirty="0"/>
              <a:t>Translation Adjustment</a:t>
            </a:r>
          </a:p>
          <a:p>
            <a:pPr lvl="1"/>
            <a:r>
              <a:rPr lang="en-US" dirty="0"/>
              <a:t>All SIS journal sources					</a:t>
            </a:r>
            <a:r>
              <a:rPr lang="en-US" b="1" dirty="0">
                <a:solidFill>
                  <a:srgbClr val="0070C0"/>
                </a:solidFill>
              </a:rPr>
              <a:t>Bursar Office Only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0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5B3FE-DD63-E8C7-92EA-4D502CA0A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5FE594E-36B9-296A-78BC-FEDE694C74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166232"/>
            <a:ext cx="10668000" cy="665018"/>
          </a:xfrm>
        </p:spPr>
        <p:txBody>
          <a:bodyPr anchor="b">
            <a:normAutofit/>
          </a:bodyPr>
          <a:lstStyle/>
          <a:p>
            <a:r>
              <a:rPr lang="en-US" dirty="0"/>
              <a:t>Ledger Accounts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4F36BAA-5238-0E9E-5027-2E135893B48B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039556" y="911788"/>
          <a:ext cx="10045004" cy="5451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52764">
                  <a:extLst>
                    <a:ext uri="{9D8B030D-6E8A-4147-A177-3AD203B41FA5}">
                      <a16:colId xmlns:a16="http://schemas.microsoft.com/office/drawing/2014/main" val="180994794"/>
                    </a:ext>
                  </a:extLst>
                </a:gridCol>
                <a:gridCol w="4497887">
                  <a:extLst>
                    <a:ext uri="{9D8B030D-6E8A-4147-A177-3AD203B41FA5}">
                      <a16:colId xmlns:a16="http://schemas.microsoft.com/office/drawing/2014/main" val="676188104"/>
                    </a:ext>
                  </a:extLst>
                </a:gridCol>
                <a:gridCol w="1994353">
                  <a:extLst>
                    <a:ext uri="{9D8B030D-6E8A-4147-A177-3AD203B41FA5}">
                      <a16:colId xmlns:a16="http://schemas.microsoft.com/office/drawing/2014/main" val="761550464"/>
                    </a:ext>
                  </a:extLst>
                </a:gridCol>
              </a:tblGrid>
              <a:tr h="5719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Ledger Account Number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Ledger Account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 Balance on Ledger Account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171910"/>
                  </a:ext>
                </a:extLst>
              </a:tr>
              <a:tr h="518422">
                <a:tc>
                  <a:txBody>
                    <a:bodyPr/>
                    <a:lstStyle/>
                    <a:p>
                      <a:r>
                        <a:rPr lang="en-US" dirty="0"/>
                        <a:t>1XXX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Asset (Balance Sheet)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Debit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34058"/>
                  </a:ext>
                </a:extLst>
              </a:tr>
              <a:tr h="518422">
                <a:tc>
                  <a:txBody>
                    <a:bodyPr/>
                    <a:lstStyle/>
                    <a:p>
                      <a:r>
                        <a:rPr lang="en-US" dirty="0"/>
                        <a:t>2XXX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Liability (Balance Sheet)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97262"/>
                  </a:ext>
                </a:extLst>
              </a:tr>
              <a:tr h="518422">
                <a:tc>
                  <a:txBody>
                    <a:bodyPr/>
                    <a:lstStyle/>
                    <a:p>
                      <a:r>
                        <a:rPr lang="en-US" dirty="0"/>
                        <a:t>3XXX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Equity (Balance Sheet)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497944"/>
                  </a:ext>
                </a:extLst>
              </a:tr>
              <a:tr h="518422">
                <a:tc>
                  <a:txBody>
                    <a:bodyPr/>
                    <a:lstStyle/>
                    <a:p>
                      <a:r>
                        <a:rPr lang="en-US" dirty="0"/>
                        <a:t>4XXX/9000 (Transfer Account)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 (Income Statement)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253801"/>
                  </a:ext>
                </a:extLst>
              </a:tr>
              <a:tr h="817132">
                <a:tc>
                  <a:txBody>
                    <a:bodyPr/>
                    <a:lstStyle/>
                    <a:p>
                      <a:r>
                        <a:rPr lang="en-US" dirty="0"/>
                        <a:t>5XXX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Salary, Fringe, &amp;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Financial Aid Expense (Income Statement)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45393"/>
                  </a:ext>
                </a:extLst>
              </a:tr>
              <a:tr h="571992">
                <a:tc>
                  <a:txBody>
                    <a:bodyPr/>
                    <a:lstStyle/>
                    <a:p>
                      <a:r>
                        <a:rPr lang="en-US" b="0" dirty="0"/>
                        <a:t>6XXX (Operational Expenses)/9999 (Transfer Account)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Other Non-Salary Expense – Travel, Goods, Services, </a:t>
                      </a:r>
                      <a:r>
                        <a:rPr lang="en-US" b="0" dirty="0" err="1"/>
                        <a:t>etc</a:t>
                      </a:r>
                      <a:r>
                        <a:rPr lang="en-US" b="0" dirty="0"/>
                        <a:t> (Income Statement)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198953"/>
                  </a:ext>
                </a:extLst>
              </a:tr>
              <a:tr h="571992">
                <a:tc>
                  <a:txBody>
                    <a:bodyPr/>
                    <a:lstStyle/>
                    <a:p>
                      <a:r>
                        <a:rPr lang="en-US" b="0" dirty="0"/>
                        <a:t>7XXX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Discounts and Depreciation Expense (Income Statement)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53732"/>
                  </a:ext>
                </a:extLst>
              </a:tr>
              <a:tr h="518422">
                <a:tc>
                  <a:txBody>
                    <a:bodyPr/>
                    <a:lstStyle/>
                    <a:p>
                      <a:r>
                        <a:rPr lang="en-US" dirty="0"/>
                        <a:t>8XXX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Asset Disposal/Inventory Transfers Expense (Income Statement)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347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235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UW-Madison theme1">
      <a:dk1>
        <a:srgbClr val="202020"/>
      </a:dk1>
      <a:lt1>
        <a:srgbClr val="FFFFFF"/>
      </a:lt1>
      <a:dk2>
        <a:srgbClr val="101010"/>
      </a:dk2>
      <a:lt2>
        <a:srgbClr val="DADFE1"/>
      </a:lt2>
      <a:accent1>
        <a:srgbClr val="C5050C"/>
      </a:accent1>
      <a:accent2>
        <a:srgbClr val="C5050C"/>
      </a:accent2>
      <a:accent3>
        <a:srgbClr val="9B0000"/>
      </a:accent3>
      <a:accent4>
        <a:srgbClr val="FCCB51"/>
      </a:accent4>
      <a:accent5>
        <a:srgbClr val="80B3AE"/>
      </a:accent5>
      <a:accent6>
        <a:srgbClr val="ADADAD"/>
      </a:accent6>
      <a:hlink>
        <a:srgbClr val="0479A8"/>
      </a:hlink>
      <a:folHlink>
        <a:srgbClr val="0479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-Madison-text-RedHat-16_9" id="{2F339FD8-EA44-4BBF-975B-8E632C3FEDEB}" vid="{F453B64F-0DC1-4801-8435-AF21EB745B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35AD0501FE14A9F7E6BC3809D2A47" ma:contentTypeVersion="12" ma:contentTypeDescription="Create a new document." ma:contentTypeScope="" ma:versionID="77af9cb4731bf90189758a3958be97f5">
  <xsd:schema xmlns:xsd="http://www.w3.org/2001/XMLSchema" xmlns:xs="http://www.w3.org/2001/XMLSchema" xmlns:p="http://schemas.microsoft.com/office/2006/metadata/properties" xmlns:ns2="975ea117-1fc6-4c09-9c05-1df37c12795c" xmlns:ns3="34ac6762-de9d-4618-9dcb-e72738632c66" targetNamespace="http://schemas.microsoft.com/office/2006/metadata/properties" ma:root="true" ma:fieldsID="922a847c046c8695c8f6d05cf4972e44" ns2:_="" ns3:_="">
    <xsd:import namespace="975ea117-1fc6-4c09-9c05-1df37c12795c"/>
    <xsd:import namespace="34ac6762-de9d-4618-9dcb-e72738632c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ea117-1fc6-4c09-9c05-1df37c1279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3718347-7ac7-43d2-8bc2-3254bf334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c6762-de9d-4618-9dcb-e72738632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36cebc2-ef62-4a95-94cf-812a3754dbe9}" ma:internalName="TaxCatchAll" ma:showField="CatchAllData" ma:web="34ac6762-de9d-4618-9dcb-e72738632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ac6762-de9d-4618-9dcb-e72738632c66" xsi:nil="true"/>
    <lcf76f155ced4ddcb4097134ff3c332f xmlns="975ea117-1fc6-4c09-9c05-1df37c12795c">
      <Terms xmlns="http://schemas.microsoft.com/office/infopath/2007/PartnerControls"/>
    </lcf76f155ced4ddcb4097134ff3c332f>
    <SharedWithUsers xmlns="34ac6762-de9d-4618-9dcb-e72738632c66">
      <UserInfo>
        <DisplayName>Alex Peirce</DisplayName>
        <AccountId>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8694384-3B74-4A9D-8EA9-76E3A1DF6F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6A6FFF-05BF-4860-8DC0-B7318128D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ea117-1fc6-4c09-9c05-1df37c12795c"/>
    <ds:schemaRef ds:uri="34ac6762-de9d-4618-9dcb-e72738632c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5BC9B0-0E86-4462-856F-CF0C40B5B010}">
  <ds:schemaRefs>
    <ds:schemaRef ds:uri="http://schemas.microsoft.com/office/2006/metadata/properties"/>
    <ds:schemaRef ds:uri="http://schemas.microsoft.com/office/2006/documentManagement/types"/>
    <ds:schemaRef ds:uri="975ea117-1fc6-4c09-9c05-1df37c12795c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34ac6762-de9d-4618-9dcb-e72738632c6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UW-Madison-text-RedHat-16_9</Template>
  <TotalTime>11821</TotalTime>
  <Words>1917</Words>
  <Application>Microsoft Office PowerPoint</Application>
  <PresentationFormat>Widescreen</PresentationFormat>
  <Paragraphs>216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Red Hat Display</vt:lpstr>
      <vt:lpstr>Red Hat Text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Jen Young</dc:creator>
  <cp:lastModifiedBy>Mary Rickard</cp:lastModifiedBy>
  <cp:revision>221</cp:revision>
  <dcterms:created xsi:type="dcterms:W3CDTF">2023-09-20T14:36:41Z</dcterms:created>
  <dcterms:modified xsi:type="dcterms:W3CDTF">2026-03-05T20:30:05Z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0x01010046B35AD0501FE14A9F7E6BC3809D2A47</vt:lpwstr>
  </property>
  <property fmtid="{D5CDD505-2E9C-101B-9397-08002B2CF9AE}" pid="3" name="MediaServiceImageTags">
    <vt:lpwstr/>
  </property>
</Properties>
</file>